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71" r:id="rId3"/>
    <p:sldId id="259" r:id="rId4"/>
    <p:sldId id="261" r:id="rId5"/>
    <p:sldId id="260" r:id="rId6"/>
    <p:sldId id="262" r:id="rId7"/>
    <p:sldId id="264" r:id="rId8"/>
    <p:sldId id="263" r:id="rId9"/>
    <p:sldId id="265" r:id="rId10"/>
    <p:sldId id="266" r:id="rId11"/>
    <p:sldId id="269" r:id="rId12"/>
    <p:sldId id="270" r:id="rId13"/>
    <p:sldId id="267" r:id="rId14"/>
    <p:sldId id="272"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F49274-8578-AD3E-7DB9-74400683FF58}" v="10" dt="2020-01-27T14:42:06.415"/>
    <p1510:client id="{79B57ADA-5545-EA4E-B01E-1D8CD5E91CB8}" v="2109" dt="2020-01-27T14:45:48.175"/>
    <p1510:client id="{887DD67D-E0DA-489A-92FA-976FA1EE620D}" v="735" dt="2020-01-27T10:54:17.449"/>
    <p1510:client id="{B4F99181-9101-AA48-9509-583A99D7A20F}" v="42" dt="2020-01-27T10:55:08.792"/>
    <p1510:client id="{E1DD3DC4-3F3B-4EF0-8C41-76139BFF0A60}" v="72" dt="2020-01-29T17:14:29.2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4.svg"/><Relationship Id="rId1" Type="http://schemas.openxmlformats.org/officeDocument/2006/relationships/image" Target="../media/image11.png"/><Relationship Id="rId6" Type="http://schemas.openxmlformats.org/officeDocument/2006/relationships/image" Target="../media/image8.svg"/><Relationship Id="rId5" Type="http://schemas.openxmlformats.org/officeDocument/2006/relationships/image" Target="../media/image13.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86DB27-B381-453C-BEEA-325BE40B9C8F}" type="doc">
      <dgm:prSet loTypeId="urn:microsoft.com/office/officeart/2008/layout/AlternatingPictureBlocks" loCatId="icon" qsTypeId="urn:microsoft.com/office/officeart/2005/8/quickstyle/simple5" qsCatId="simple" csTypeId="urn:microsoft.com/office/officeart/2005/8/colors/colorful3" csCatId="colorful" phldr="1"/>
      <dgm:spPr/>
      <dgm:t>
        <a:bodyPr/>
        <a:lstStyle/>
        <a:p>
          <a:endParaRPr lang="en-US"/>
        </a:p>
      </dgm:t>
    </dgm:pt>
    <dgm:pt modelId="{F24761C8-C463-4167-B23D-73FE6FA8AC9B}">
      <dgm:prSet/>
      <dgm:spPr/>
      <dgm:t>
        <a:bodyPr/>
        <a:lstStyle/>
        <a:p>
          <a:pPr algn="just"/>
          <a:r>
            <a:rPr lang="fr-FR"/>
            <a:t>Dans ce cas, nous devons calculer un modèle qui permet de déterminer l’activité d’une personne en fonction des données recueillies sur son téléphone.</a:t>
          </a:r>
          <a:endParaRPr lang="en-US"/>
        </a:p>
      </dgm:t>
    </dgm:pt>
    <dgm:pt modelId="{8F1E18EE-753F-4B36-9EBB-F6CE6D281954}" type="parTrans" cxnId="{A4E57655-955F-4E4F-A86B-DD84457C0DDA}">
      <dgm:prSet/>
      <dgm:spPr/>
      <dgm:t>
        <a:bodyPr/>
        <a:lstStyle/>
        <a:p>
          <a:endParaRPr lang="en-US"/>
        </a:p>
      </dgm:t>
    </dgm:pt>
    <dgm:pt modelId="{028B65A6-6E30-4FAC-8C0C-92E448856F81}" type="sibTrans" cxnId="{A4E57655-955F-4E4F-A86B-DD84457C0DDA}">
      <dgm:prSet/>
      <dgm:spPr/>
      <dgm:t>
        <a:bodyPr/>
        <a:lstStyle/>
        <a:p>
          <a:endParaRPr lang="en-US"/>
        </a:p>
      </dgm:t>
    </dgm:pt>
    <dgm:pt modelId="{131E5B75-BAF6-4956-8B6D-42AE90E80E10}">
      <dgm:prSet/>
      <dgm:spPr/>
      <dgm:t>
        <a:bodyPr/>
        <a:lstStyle/>
        <a:p>
          <a:pPr algn="just"/>
          <a:r>
            <a:rPr lang="fr-FR"/>
            <a:t>Pour ce Dataset, 30 personnes se sont portées volontaires pour effectuer 12 activités différentes.</a:t>
          </a:r>
          <a:endParaRPr lang="en-US"/>
        </a:p>
      </dgm:t>
    </dgm:pt>
    <dgm:pt modelId="{E0B3019B-B768-4782-9BC4-946A3858B8E7}" type="parTrans" cxnId="{172050E4-2A92-45BB-BF65-92D91E774911}">
      <dgm:prSet/>
      <dgm:spPr/>
      <dgm:t>
        <a:bodyPr/>
        <a:lstStyle/>
        <a:p>
          <a:endParaRPr lang="en-US"/>
        </a:p>
      </dgm:t>
    </dgm:pt>
    <dgm:pt modelId="{4380F58A-320B-43B7-B98D-A9AB976A4266}" type="sibTrans" cxnId="{172050E4-2A92-45BB-BF65-92D91E774911}">
      <dgm:prSet/>
      <dgm:spPr/>
      <dgm:t>
        <a:bodyPr/>
        <a:lstStyle/>
        <a:p>
          <a:endParaRPr lang="en-US"/>
        </a:p>
      </dgm:t>
    </dgm:pt>
    <dgm:pt modelId="{5B35644D-C89D-40B3-917B-B466B4E2D580}">
      <dgm:prSet/>
      <dgm:spPr/>
      <dgm:t>
        <a:bodyPr/>
        <a:lstStyle/>
        <a:p>
          <a:pPr algn="just"/>
          <a:r>
            <a:rPr lang="fr-FR"/>
            <a:t>Chacun d’eux portait un téléphone sur sa taille équipé de capteurs, à savoir un gyroscope et un accéléromètre. La vitesse et l’accélération de la personne ont été mesuré sur 3 axes directionnels.</a:t>
          </a:r>
          <a:endParaRPr lang="en-US"/>
        </a:p>
      </dgm:t>
    </dgm:pt>
    <dgm:pt modelId="{06412726-20F4-48F4-991A-4CDFEC5C222C}" type="parTrans" cxnId="{205F664E-62DF-475D-8F76-D9E61E46C849}">
      <dgm:prSet/>
      <dgm:spPr/>
      <dgm:t>
        <a:bodyPr/>
        <a:lstStyle/>
        <a:p>
          <a:endParaRPr lang="en-US"/>
        </a:p>
      </dgm:t>
    </dgm:pt>
    <dgm:pt modelId="{1106641D-A9BA-4515-A806-FDA6CFD60B07}" type="sibTrans" cxnId="{205F664E-62DF-475D-8F76-D9E61E46C849}">
      <dgm:prSet/>
      <dgm:spPr/>
      <dgm:t>
        <a:bodyPr/>
        <a:lstStyle/>
        <a:p>
          <a:endParaRPr lang="en-US"/>
        </a:p>
      </dgm:t>
    </dgm:pt>
    <dgm:pt modelId="{A591FFEC-A1FB-4241-8B73-F0BFBD4E43E6}">
      <dgm:prSet/>
      <dgm:spPr/>
      <dgm:t>
        <a:bodyPr/>
        <a:lstStyle/>
        <a:p>
          <a:pPr algn="just"/>
          <a:r>
            <a:rPr lang="fr-FR"/>
            <a:t>On utilise les données perçues pour prédire l’activité de l’utilisateur.</a:t>
          </a:r>
          <a:endParaRPr lang="en-US"/>
        </a:p>
      </dgm:t>
    </dgm:pt>
    <dgm:pt modelId="{5D522C2C-9B1E-416D-A07E-8FF4941EB60D}" type="parTrans" cxnId="{94100490-D651-469E-B9D6-90C096E620F6}">
      <dgm:prSet/>
      <dgm:spPr/>
      <dgm:t>
        <a:bodyPr/>
        <a:lstStyle/>
        <a:p>
          <a:endParaRPr lang="en-US"/>
        </a:p>
      </dgm:t>
    </dgm:pt>
    <dgm:pt modelId="{F2163471-C0BC-4876-8D4B-0B1EB7AEB1FB}" type="sibTrans" cxnId="{94100490-D651-469E-B9D6-90C096E620F6}">
      <dgm:prSet/>
      <dgm:spPr/>
      <dgm:t>
        <a:bodyPr/>
        <a:lstStyle/>
        <a:p>
          <a:endParaRPr lang="en-US"/>
        </a:p>
      </dgm:t>
    </dgm:pt>
    <dgm:pt modelId="{CDDEE20C-7477-EC4D-A5E6-020CE38C24B5}" type="pres">
      <dgm:prSet presAssocID="{1D86DB27-B381-453C-BEEA-325BE40B9C8F}" presName="linearFlow" presStyleCnt="0">
        <dgm:presLayoutVars>
          <dgm:dir/>
          <dgm:resizeHandles val="exact"/>
        </dgm:presLayoutVars>
      </dgm:prSet>
      <dgm:spPr/>
    </dgm:pt>
    <dgm:pt modelId="{4B0C9A0C-8BB8-1E40-9A54-CAE3F3F03AF3}" type="pres">
      <dgm:prSet presAssocID="{F24761C8-C463-4167-B23D-73FE6FA8AC9B}" presName="comp" presStyleCnt="0"/>
      <dgm:spPr/>
    </dgm:pt>
    <dgm:pt modelId="{258EC564-5968-4B40-A17F-1EB507D48149}" type="pres">
      <dgm:prSet presAssocID="{F24761C8-C463-4167-B23D-73FE6FA8AC9B}" presName="rect2" presStyleLbl="node1" presStyleIdx="0" presStyleCnt="4" custScaleX="109227">
        <dgm:presLayoutVars>
          <dgm:bulletEnabled val="1"/>
        </dgm:presLayoutVars>
      </dgm:prSet>
      <dgm:spPr/>
    </dgm:pt>
    <dgm:pt modelId="{53B81B23-4E08-2A4F-889A-91F8371C78C5}" type="pres">
      <dgm:prSet presAssocID="{F24761C8-C463-4167-B23D-73FE6FA8AC9B}" presName="rect1" presStyleLbl="lnNode1" presStyleIdx="0" presStyleCnt="4" custLinFactNeighborX="-15093" custLinFactNeighborY="225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Influencer"/>
        </a:ext>
      </dgm:extLst>
    </dgm:pt>
    <dgm:pt modelId="{E352BFE6-38B0-0842-9441-3A00777CDE09}" type="pres">
      <dgm:prSet presAssocID="{028B65A6-6E30-4FAC-8C0C-92E448856F81}" presName="sibTrans" presStyleCnt="0"/>
      <dgm:spPr/>
    </dgm:pt>
    <dgm:pt modelId="{CC87D459-A8F4-A044-8D1A-C3F2AF559777}" type="pres">
      <dgm:prSet presAssocID="{131E5B75-BAF6-4956-8B6D-42AE90E80E10}" presName="comp" presStyleCnt="0"/>
      <dgm:spPr/>
    </dgm:pt>
    <dgm:pt modelId="{D7325289-3805-3341-A3A8-AAF8D8783DF6}" type="pres">
      <dgm:prSet presAssocID="{131E5B75-BAF6-4956-8B6D-42AE90E80E10}" presName="rect2" presStyleLbl="node1" presStyleIdx="1" presStyleCnt="4" custScaleX="102149">
        <dgm:presLayoutVars>
          <dgm:bulletEnabled val="1"/>
        </dgm:presLayoutVars>
      </dgm:prSet>
      <dgm:spPr/>
    </dgm:pt>
    <dgm:pt modelId="{3D65F67E-713D-8B4B-A567-2C401A8A42AB}" type="pres">
      <dgm:prSet presAssocID="{131E5B75-BAF6-4956-8B6D-42AE90E80E10}" presName="rect1" presStyleLbl="ln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roup"/>
        </a:ext>
      </dgm:extLst>
    </dgm:pt>
    <dgm:pt modelId="{0BA04E19-7587-7344-93E5-BE73A29F836A}" type="pres">
      <dgm:prSet presAssocID="{4380F58A-320B-43B7-B98D-A9AB976A4266}" presName="sibTrans" presStyleCnt="0"/>
      <dgm:spPr/>
    </dgm:pt>
    <dgm:pt modelId="{0B7A92DD-3534-9B47-8115-00CBCF3159FA}" type="pres">
      <dgm:prSet presAssocID="{5B35644D-C89D-40B3-917B-B466B4E2D580}" presName="comp" presStyleCnt="0"/>
      <dgm:spPr/>
    </dgm:pt>
    <dgm:pt modelId="{5C3C2937-6A7D-6E42-950D-679D511D2EE2}" type="pres">
      <dgm:prSet presAssocID="{5B35644D-C89D-40B3-917B-B466B4E2D580}" presName="rect2" presStyleLbl="node1" presStyleIdx="2" presStyleCnt="4" custScaleX="117643">
        <dgm:presLayoutVars>
          <dgm:bulletEnabled val="1"/>
        </dgm:presLayoutVars>
      </dgm:prSet>
      <dgm:spPr/>
    </dgm:pt>
    <dgm:pt modelId="{D29B937C-743E-0E45-8E6A-1A9B1ACFE87B}" type="pres">
      <dgm:prSet presAssocID="{5B35644D-C89D-40B3-917B-B466B4E2D580}" presName="rect1" presStyleLbl="lnNode1" presStyleIdx="2" presStyleCnt="4" custLinFactNeighborX="-11914" custLinFactNeighborY="90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Zoom Out"/>
        </a:ext>
      </dgm:extLst>
    </dgm:pt>
    <dgm:pt modelId="{C9A650F1-92EF-1145-BC32-9801DBFA22F0}" type="pres">
      <dgm:prSet presAssocID="{1106641D-A9BA-4515-A806-FDA6CFD60B07}" presName="sibTrans" presStyleCnt="0"/>
      <dgm:spPr/>
    </dgm:pt>
    <dgm:pt modelId="{74EE490C-8057-754B-9305-1B1BD93FC4E4}" type="pres">
      <dgm:prSet presAssocID="{A591FFEC-A1FB-4241-8B73-F0BFBD4E43E6}" presName="comp" presStyleCnt="0"/>
      <dgm:spPr/>
    </dgm:pt>
    <dgm:pt modelId="{542A22D3-6533-8949-B6AA-B8EBACB8172A}" type="pres">
      <dgm:prSet presAssocID="{A591FFEC-A1FB-4241-8B73-F0BFBD4E43E6}" presName="rect2" presStyleLbl="node1" presStyleIdx="3" presStyleCnt="4">
        <dgm:presLayoutVars>
          <dgm:bulletEnabled val="1"/>
        </dgm:presLayoutVars>
      </dgm:prSet>
      <dgm:spPr/>
    </dgm:pt>
    <dgm:pt modelId="{2212DC8E-5EE0-0946-A053-4EC745A99B68}" type="pres">
      <dgm:prSet presAssocID="{A591FFEC-A1FB-4241-8B73-F0BFBD4E43E6}" presName="rect1" presStyleLbl="ln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arveyBalls10"/>
        </a:ext>
      </dgm:extLst>
    </dgm:pt>
  </dgm:ptLst>
  <dgm:cxnLst>
    <dgm:cxn modelId="{205F664E-62DF-475D-8F76-D9E61E46C849}" srcId="{1D86DB27-B381-453C-BEEA-325BE40B9C8F}" destId="{5B35644D-C89D-40B3-917B-B466B4E2D580}" srcOrd="2" destOrd="0" parTransId="{06412726-20F4-48F4-991A-4CDFEC5C222C}" sibTransId="{1106641D-A9BA-4515-A806-FDA6CFD60B07}"/>
    <dgm:cxn modelId="{A4E57655-955F-4E4F-A86B-DD84457C0DDA}" srcId="{1D86DB27-B381-453C-BEEA-325BE40B9C8F}" destId="{F24761C8-C463-4167-B23D-73FE6FA8AC9B}" srcOrd="0" destOrd="0" parTransId="{8F1E18EE-753F-4B36-9EBB-F6CE6D281954}" sibTransId="{028B65A6-6E30-4FAC-8C0C-92E448856F81}"/>
    <dgm:cxn modelId="{FC189773-B273-F74F-8EF0-69E4CE6AE0EE}" type="presOf" srcId="{5B35644D-C89D-40B3-917B-B466B4E2D580}" destId="{5C3C2937-6A7D-6E42-950D-679D511D2EE2}" srcOrd="0" destOrd="0" presId="urn:microsoft.com/office/officeart/2008/layout/AlternatingPictureBlocks"/>
    <dgm:cxn modelId="{94100490-D651-469E-B9D6-90C096E620F6}" srcId="{1D86DB27-B381-453C-BEEA-325BE40B9C8F}" destId="{A591FFEC-A1FB-4241-8B73-F0BFBD4E43E6}" srcOrd="3" destOrd="0" parTransId="{5D522C2C-9B1E-416D-A07E-8FF4941EB60D}" sibTransId="{F2163471-C0BC-4876-8D4B-0B1EB7AEB1FB}"/>
    <dgm:cxn modelId="{44375FA5-A59F-644C-9E56-29B1800D22E5}" type="presOf" srcId="{131E5B75-BAF6-4956-8B6D-42AE90E80E10}" destId="{D7325289-3805-3341-A3A8-AAF8D8783DF6}" srcOrd="0" destOrd="0" presId="urn:microsoft.com/office/officeart/2008/layout/AlternatingPictureBlocks"/>
    <dgm:cxn modelId="{A1B9C4B7-907E-C041-BC77-B571C9BCD634}" type="presOf" srcId="{1D86DB27-B381-453C-BEEA-325BE40B9C8F}" destId="{CDDEE20C-7477-EC4D-A5E6-020CE38C24B5}" srcOrd="0" destOrd="0" presId="urn:microsoft.com/office/officeart/2008/layout/AlternatingPictureBlocks"/>
    <dgm:cxn modelId="{445DB3BD-79CF-DC4C-87F1-33D9A931FE83}" type="presOf" srcId="{A591FFEC-A1FB-4241-8B73-F0BFBD4E43E6}" destId="{542A22D3-6533-8949-B6AA-B8EBACB8172A}" srcOrd="0" destOrd="0" presId="urn:microsoft.com/office/officeart/2008/layout/AlternatingPictureBlocks"/>
    <dgm:cxn modelId="{20810DD8-C893-3243-865F-C8F952CE27C2}" type="presOf" srcId="{F24761C8-C463-4167-B23D-73FE6FA8AC9B}" destId="{258EC564-5968-4B40-A17F-1EB507D48149}" srcOrd="0" destOrd="0" presId="urn:microsoft.com/office/officeart/2008/layout/AlternatingPictureBlocks"/>
    <dgm:cxn modelId="{172050E4-2A92-45BB-BF65-92D91E774911}" srcId="{1D86DB27-B381-453C-BEEA-325BE40B9C8F}" destId="{131E5B75-BAF6-4956-8B6D-42AE90E80E10}" srcOrd="1" destOrd="0" parTransId="{E0B3019B-B768-4782-9BC4-946A3858B8E7}" sibTransId="{4380F58A-320B-43B7-B98D-A9AB976A4266}"/>
    <dgm:cxn modelId="{F3D5D9E8-83FF-5846-99F0-9FA9D9955F80}" type="presParOf" srcId="{CDDEE20C-7477-EC4D-A5E6-020CE38C24B5}" destId="{4B0C9A0C-8BB8-1E40-9A54-CAE3F3F03AF3}" srcOrd="0" destOrd="0" presId="urn:microsoft.com/office/officeart/2008/layout/AlternatingPictureBlocks"/>
    <dgm:cxn modelId="{CA908B20-1766-8B4B-89D9-69D291FE1201}" type="presParOf" srcId="{4B0C9A0C-8BB8-1E40-9A54-CAE3F3F03AF3}" destId="{258EC564-5968-4B40-A17F-1EB507D48149}" srcOrd="0" destOrd="0" presId="urn:microsoft.com/office/officeart/2008/layout/AlternatingPictureBlocks"/>
    <dgm:cxn modelId="{20C6D69C-6182-C240-8142-C210B348430A}" type="presParOf" srcId="{4B0C9A0C-8BB8-1E40-9A54-CAE3F3F03AF3}" destId="{53B81B23-4E08-2A4F-889A-91F8371C78C5}" srcOrd="1" destOrd="0" presId="urn:microsoft.com/office/officeart/2008/layout/AlternatingPictureBlocks"/>
    <dgm:cxn modelId="{6401470C-B257-7C42-8EAF-F58AD4E251EE}" type="presParOf" srcId="{CDDEE20C-7477-EC4D-A5E6-020CE38C24B5}" destId="{E352BFE6-38B0-0842-9441-3A00777CDE09}" srcOrd="1" destOrd="0" presId="urn:microsoft.com/office/officeart/2008/layout/AlternatingPictureBlocks"/>
    <dgm:cxn modelId="{33F32DE9-8E51-9141-B531-F3C34CC0B254}" type="presParOf" srcId="{CDDEE20C-7477-EC4D-A5E6-020CE38C24B5}" destId="{CC87D459-A8F4-A044-8D1A-C3F2AF559777}" srcOrd="2" destOrd="0" presId="urn:microsoft.com/office/officeart/2008/layout/AlternatingPictureBlocks"/>
    <dgm:cxn modelId="{94AFC059-670D-7F4A-BD2F-C70F4B83A15B}" type="presParOf" srcId="{CC87D459-A8F4-A044-8D1A-C3F2AF559777}" destId="{D7325289-3805-3341-A3A8-AAF8D8783DF6}" srcOrd="0" destOrd="0" presId="urn:microsoft.com/office/officeart/2008/layout/AlternatingPictureBlocks"/>
    <dgm:cxn modelId="{E1F588A1-2D34-6640-B376-CA6E32DCBF8A}" type="presParOf" srcId="{CC87D459-A8F4-A044-8D1A-C3F2AF559777}" destId="{3D65F67E-713D-8B4B-A567-2C401A8A42AB}" srcOrd="1" destOrd="0" presId="urn:microsoft.com/office/officeart/2008/layout/AlternatingPictureBlocks"/>
    <dgm:cxn modelId="{DDD876CB-180B-1048-A3D6-55453FCC1325}" type="presParOf" srcId="{CDDEE20C-7477-EC4D-A5E6-020CE38C24B5}" destId="{0BA04E19-7587-7344-93E5-BE73A29F836A}" srcOrd="3" destOrd="0" presId="urn:microsoft.com/office/officeart/2008/layout/AlternatingPictureBlocks"/>
    <dgm:cxn modelId="{8F140492-E231-634A-A8B8-1C6BD492F09A}" type="presParOf" srcId="{CDDEE20C-7477-EC4D-A5E6-020CE38C24B5}" destId="{0B7A92DD-3534-9B47-8115-00CBCF3159FA}" srcOrd="4" destOrd="0" presId="urn:microsoft.com/office/officeart/2008/layout/AlternatingPictureBlocks"/>
    <dgm:cxn modelId="{6168E186-E56C-D74A-9D75-9D441B3050A7}" type="presParOf" srcId="{0B7A92DD-3534-9B47-8115-00CBCF3159FA}" destId="{5C3C2937-6A7D-6E42-950D-679D511D2EE2}" srcOrd="0" destOrd="0" presId="urn:microsoft.com/office/officeart/2008/layout/AlternatingPictureBlocks"/>
    <dgm:cxn modelId="{C5C65DEC-E55E-8E4B-B9EA-6C5DD2B162EE}" type="presParOf" srcId="{0B7A92DD-3534-9B47-8115-00CBCF3159FA}" destId="{D29B937C-743E-0E45-8E6A-1A9B1ACFE87B}" srcOrd="1" destOrd="0" presId="urn:microsoft.com/office/officeart/2008/layout/AlternatingPictureBlocks"/>
    <dgm:cxn modelId="{884CF2AA-F991-6849-9938-EF2F42B71ABA}" type="presParOf" srcId="{CDDEE20C-7477-EC4D-A5E6-020CE38C24B5}" destId="{C9A650F1-92EF-1145-BC32-9801DBFA22F0}" srcOrd="5" destOrd="0" presId="urn:microsoft.com/office/officeart/2008/layout/AlternatingPictureBlocks"/>
    <dgm:cxn modelId="{300D1A6B-FA9E-5D49-865B-B48339175799}" type="presParOf" srcId="{CDDEE20C-7477-EC4D-A5E6-020CE38C24B5}" destId="{74EE490C-8057-754B-9305-1B1BD93FC4E4}" srcOrd="6" destOrd="0" presId="urn:microsoft.com/office/officeart/2008/layout/AlternatingPictureBlocks"/>
    <dgm:cxn modelId="{DEFD89FF-DCD8-6741-8E3C-4B25E8404383}" type="presParOf" srcId="{74EE490C-8057-754B-9305-1B1BD93FC4E4}" destId="{542A22D3-6533-8949-B6AA-B8EBACB8172A}" srcOrd="0" destOrd="0" presId="urn:microsoft.com/office/officeart/2008/layout/AlternatingPictureBlocks"/>
    <dgm:cxn modelId="{7C5BF8A3-2CAF-1C42-B08D-6CAD5F794645}" type="presParOf" srcId="{74EE490C-8057-754B-9305-1B1BD93FC4E4}" destId="{2212DC8E-5EE0-0946-A053-4EC745A99B68}" srcOrd="1" destOrd="0" presId="urn:microsoft.com/office/officeart/2008/layout/AlternatingPictureBlocks"/>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8EC564-5968-4B40-A17F-1EB507D48149}">
      <dsp:nvSpPr>
        <dsp:cNvPr id="0" name=""/>
        <dsp:cNvSpPr/>
      </dsp:nvSpPr>
      <dsp:spPr>
        <a:xfrm>
          <a:off x="2322301" y="1158"/>
          <a:ext cx="3160792" cy="1308811"/>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just" defTabSz="666750">
            <a:lnSpc>
              <a:spcPct val="90000"/>
            </a:lnSpc>
            <a:spcBef>
              <a:spcPct val="0"/>
            </a:spcBef>
            <a:spcAft>
              <a:spcPct val="35000"/>
            </a:spcAft>
            <a:buNone/>
          </a:pPr>
          <a:r>
            <a:rPr lang="fr-FR" sz="1500" kern="1200"/>
            <a:t>Dans ce cas, nous devons calculer un modèle qui permet de déterminer l’activité d’une personne en fonction des données recueillies sur son téléphone.</a:t>
          </a:r>
          <a:endParaRPr lang="en-US" sz="1500" kern="1200"/>
        </a:p>
      </dsp:txBody>
      <dsp:txXfrm>
        <a:off x="2322301" y="1158"/>
        <a:ext cx="3160792" cy="1308811"/>
      </dsp:txXfrm>
    </dsp:sp>
    <dsp:sp modelId="{53B81B23-4E08-2A4F-889A-91F8371C78C5}">
      <dsp:nvSpPr>
        <dsp:cNvPr id="0" name=""/>
        <dsp:cNvSpPr/>
      </dsp:nvSpPr>
      <dsp:spPr>
        <a:xfrm>
          <a:off x="834946" y="30724"/>
          <a:ext cx="1295723" cy="13088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D7325289-3805-3341-A3A8-AAF8D8783DF6}">
      <dsp:nvSpPr>
        <dsp:cNvPr id="0" name=""/>
        <dsp:cNvSpPr/>
      </dsp:nvSpPr>
      <dsp:spPr>
        <a:xfrm>
          <a:off x="1081715" y="1525924"/>
          <a:ext cx="2955970" cy="1308811"/>
        </a:xfrm>
        <a:prstGeom prst="rect">
          <a:avLst/>
        </a:prstGeom>
        <a:gradFill rotWithShape="0">
          <a:gsLst>
            <a:gs pos="0">
              <a:schemeClr val="accent3">
                <a:hueOff val="252426"/>
                <a:satOff val="3301"/>
                <a:lumOff val="-4052"/>
                <a:alphaOff val="0"/>
                <a:satMod val="103000"/>
                <a:lumMod val="102000"/>
                <a:tint val="94000"/>
              </a:schemeClr>
            </a:gs>
            <a:gs pos="50000">
              <a:schemeClr val="accent3">
                <a:hueOff val="252426"/>
                <a:satOff val="3301"/>
                <a:lumOff val="-4052"/>
                <a:alphaOff val="0"/>
                <a:satMod val="110000"/>
                <a:lumMod val="100000"/>
                <a:shade val="100000"/>
              </a:schemeClr>
            </a:gs>
            <a:gs pos="100000">
              <a:schemeClr val="accent3">
                <a:hueOff val="252426"/>
                <a:satOff val="3301"/>
                <a:lumOff val="-405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just" defTabSz="666750">
            <a:lnSpc>
              <a:spcPct val="90000"/>
            </a:lnSpc>
            <a:spcBef>
              <a:spcPct val="0"/>
            </a:spcBef>
            <a:spcAft>
              <a:spcPct val="35000"/>
            </a:spcAft>
            <a:buNone/>
          </a:pPr>
          <a:r>
            <a:rPr lang="fr-FR" sz="1500" kern="1200"/>
            <a:t>Pour ce Dataset, 30 personnes se sont portées volontaires pour effectuer 12 activités différentes.</a:t>
          </a:r>
          <a:endParaRPr lang="en-US" sz="1500" kern="1200"/>
        </a:p>
      </dsp:txBody>
      <dsp:txXfrm>
        <a:off x="1081715" y="1525924"/>
        <a:ext cx="2955970" cy="1308811"/>
      </dsp:txXfrm>
    </dsp:sp>
    <dsp:sp modelId="{3D65F67E-713D-8B4B-A567-2C401A8A42AB}">
      <dsp:nvSpPr>
        <dsp:cNvPr id="0" name=""/>
        <dsp:cNvSpPr/>
      </dsp:nvSpPr>
      <dsp:spPr>
        <a:xfrm>
          <a:off x="4136164" y="1525924"/>
          <a:ext cx="1295723" cy="13088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C3C2937-6A7D-6E42-950D-679D511D2EE2}">
      <dsp:nvSpPr>
        <dsp:cNvPr id="0" name=""/>
        <dsp:cNvSpPr/>
      </dsp:nvSpPr>
      <dsp:spPr>
        <a:xfrm>
          <a:off x="2139645" y="3050689"/>
          <a:ext cx="3404333" cy="1308811"/>
        </a:xfrm>
        <a:prstGeom prst="rect">
          <a:avLst/>
        </a:prstGeom>
        <a:gradFill rotWithShape="0">
          <a:gsLst>
            <a:gs pos="0">
              <a:schemeClr val="accent3">
                <a:hueOff val="504853"/>
                <a:satOff val="6602"/>
                <a:lumOff val="-8104"/>
                <a:alphaOff val="0"/>
                <a:satMod val="103000"/>
                <a:lumMod val="102000"/>
                <a:tint val="94000"/>
              </a:schemeClr>
            </a:gs>
            <a:gs pos="50000">
              <a:schemeClr val="accent3">
                <a:hueOff val="504853"/>
                <a:satOff val="6602"/>
                <a:lumOff val="-8104"/>
                <a:alphaOff val="0"/>
                <a:satMod val="110000"/>
                <a:lumMod val="100000"/>
                <a:shade val="100000"/>
              </a:schemeClr>
            </a:gs>
            <a:gs pos="100000">
              <a:schemeClr val="accent3">
                <a:hueOff val="504853"/>
                <a:satOff val="6602"/>
                <a:lumOff val="-810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just" defTabSz="666750">
            <a:lnSpc>
              <a:spcPct val="90000"/>
            </a:lnSpc>
            <a:spcBef>
              <a:spcPct val="0"/>
            </a:spcBef>
            <a:spcAft>
              <a:spcPct val="35000"/>
            </a:spcAft>
            <a:buNone/>
          </a:pPr>
          <a:r>
            <a:rPr lang="fr-FR" sz="1500" kern="1200"/>
            <a:t>Chacun d’eux portait un téléphone sur sa taille équipé de capteurs, à savoir un gyroscope et un accéléromètre. La vitesse et l’accélération de la personne ont été mesuré sur 3 axes directionnels.</a:t>
          </a:r>
          <a:endParaRPr lang="en-US" sz="1500" kern="1200"/>
        </a:p>
      </dsp:txBody>
      <dsp:txXfrm>
        <a:off x="2139645" y="3050689"/>
        <a:ext cx="3404333" cy="1308811"/>
      </dsp:txXfrm>
    </dsp:sp>
    <dsp:sp modelId="{D29B937C-743E-0E45-8E6A-1A9B1ACFE87B}">
      <dsp:nvSpPr>
        <dsp:cNvPr id="0" name=""/>
        <dsp:cNvSpPr/>
      </dsp:nvSpPr>
      <dsp:spPr>
        <a:xfrm>
          <a:off x="815252" y="3062560"/>
          <a:ext cx="1295723" cy="13088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42A22D3-6533-8949-B6AA-B8EBACB8172A}">
      <dsp:nvSpPr>
        <dsp:cNvPr id="0" name=""/>
        <dsp:cNvSpPr/>
      </dsp:nvSpPr>
      <dsp:spPr>
        <a:xfrm>
          <a:off x="1097262" y="4575455"/>
          <a:ext cx="2893783" cy="1308811"/>
        </a:xfrm>
        <a:prstGeom prst="rect">
          <a:avLst/>
        </a:prstGeom>
        <a:gradFill rotWithShape="0">
          <a:gsLst>
            <a:gs pos="0">
              <a:schemeClr val="accent3">
                <a:hueOff val="757279"/>
                <a:satOff val="9903"/>
                <a:lumOff val="-12156"/>
                <a:alphaOff val="0"/>
                <a:satMod val="103000"/>
                <a:lumMod val="102000"/>
                <a:tint val="94000"/>
              </a:schemeClr>
            </a:gs>
            <a:gs pos="50000">
              <a:schemeClr val="accent3">
                <a:hueOff val="757279"/>
                <a:satOff val="9903"/>
                <a:lumOff val="-12156"/>
                <a:alphaOff val="0"/>
                <a:satMod val="110000"/>
                <a:lumMod val="100000"/>
                <a:shade val="100000"/>
              </a:schemeClr>
            </a:gs>
            <a:gs pos="100000">
              <a:schemeClr val="accent3">
                <a:hueOff val="757279"/>
                <a:satOff val="9903"/>
                <a:lumOff val="-1215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just" defTabSz="666750">
            <a:lnSpc>
              <a:spcPct val="90000"/>
            </a:lnSpc>
            <a:spcBef>
              <a:spcPct val="0"/>
            </a:spcBef>
            <a:spcAft>
              <a:spcPct val="35000"/>
            </a:spcAft>
            <a:buNone/>
          </a:pPr>
          <a:r>
            <a:rPr lang="fr-FR" sz="1500" kern="1200"/>
            <a:t>On utilise les données perçues pour prédire l’activité de l’utilisateur.</a:t>
          </a:r>
          <a:endParaRPr lang="en-US" sz="1500" kern="1200"/>
        </a:p>
      </dsp:txBody>
      <dsp:txXfrm>
        <a:off x="1097262" y="4575455"/>
        <a:ext cx="2893783" cy="1308811"/>
      </dsp:txXfrm>
    </dsp:sp>
    <dsp:sp modelId="{2212DC8E-5EE0-0946-A053-4EC745A99B68}">
      <dsp:nvSpPr>
        <dsp:cNvPr id="0" name=""/>
        <dsp:cNvSpPr/>
      </dsp:nvSpPr>
      <dsp:spPr>
        <a:xfrm>
          <a:off x="4120617" y="4575455"/>
          <a:ext cx="1295723" cy="130881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a:p>
        </p:txBody>
      </p:sp>
      <p:sp>
        <p:nvSpPr>
          <p:cNvPr id="4" name="Date Placeholder 3"/>
          <p:cNvSpPr>
            <a:spLocks noGrp="1"/>
          </p:cNvSpPr>
          <p:nvPr>
            <p:ph type="dt" sz="half" idx="10"/>
          </p:nvPr>
        </p:nvSpPr>
        <p:spPr/>
        <p:txBody>
          <a:bodyPr/>
          <a:lstStyle/>
          <a:p>
            <a:fld id="{638941B0-F4D5-4460-BCAD-F7E2B41A8257}" type="datetimeFigureOut">
              <a:rPr lang="de-DE" smtClean="0"/>
              <a:t>29.01.20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1801668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638941B0-F4D5-4460-BCAD-F7E2B41A8257}" type="datetimeFigureOut">
              <a:rPr lang="de-DE" smtClean="0"/>
              <a:t>29.01.20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1882470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fr-FR"/>
              <a:t>Modifiez le style du titre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638941B0-F4D5-4460-BCAD-F7E2B41A8257}" type="datetimeFigureOut">
              <a:rPr lang="de-DE" smtClean="0"/>
              <a:t>29.01.20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216815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638941B0-F4D5-4460-BCAD-F7E2B41A8257}" type="datetimeFigureOut">
              <a:rPr lang="de-DE" smtClean="0"/>
              <a:t>29.01.20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1123280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638941B0-F4D5-4460-BCAD-F7E2B41A8257}" type="datetimeFigureOut">
              <a:rPr lang="de-DE" smtClean="0"/>
              <a:t>29.01.20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3985663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Date Placeholder 4"/>
          <p:cNvSpPr>
            <a:spLocks noGrp="1"/>
          </p:cNvSpPr>
          <p:nvPr>
            <p:ph type="dt" sz="half" idx="10"/>
          </p:nvPr>
        </p:nvSpPr>
        <p:spPr/>
        <p:txBody>
          <a:bodyPr/>
          <a:lstStyle/>
          <a:p>
            <a:fld id="{638941B0-F4D5-4460-BCAD-F7E2B41A8257}" type="datetimeFigureOut">
              <a:rPr lang="de-DE" smtClean="0"/>
              <a:t>29.01.20</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20410746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fr-FR"/>
              <a:t>Modifiez le style du titre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Date Placeholder 6"/>
          <p:cNvSpPr>
            <a:spLocks noGrp="1"/>
          </p:cNvSpPr>
          <p:nvPr>
            <p:ph type="dt" sz="half" idx="10"/>
          </p:nvPr>
        </p:nvSpPr>
        <p:spPr/>
        <p:txBody>
          <a:bodyPr/>
          <a:lstStyle/>
          <a:p>
            <a:fld id="{638941B0-F4D5-4460-BCAD-F7E2B41A8257}" type="datetimeFigureOut">
              <a:rPr lang="de-DE" smtClean="0"/>
              <a:t>29.01.20</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1749875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Date Placeholder 2"/>
          <p:cNvSpPr>
            <a:spLocks noGrp="1"/>
          </p:cNvSpPr>
          <p:nvPr>
            <p:ph type="dt" sz="half" idx="10"/>
          </p:nvPr>
        </p:nvSpPr>
        <p:spPr/>
        <p:txBody>
          <a:bodyPr/>
          <a:lstStyle/>
          <a:p>
            <a:fld id="{638941B0-F4D5-4460-BCAD-F7E2B41A8257}" type="datetimeFigureOut">
              <a:rPr lang="de-DE" smtClean="0"/>
              <a:t>29.01.20</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1595694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8941B0-F4D5-4460-BCAD-F7E2B41A8257}" type="datetimeFigureOut">
              <a:rPr lang="de-DE" smtClean="0"/>
              <a:t>29.01.20</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3828681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38941B0-F4D5-4460-BCAD-F7E2B41A8257}" type="datetimeFigureOut">
              <a:rPr lang="de-DE" smtClean="0"/>
              <a:t>29.01.20</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3084142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38941B0-F4D5-4460-BCAD-F7E2B41A8257}" type="datetimeFigureOut">
              <a:rPr lang="de-DE" smtClean="0"/>
              <a:t>29.01.20</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4071885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8941B0-F4D5-4460-BCAD-F7E2B41A8257}" type="datetimeFigureOut">
              <a:rPr lang="de-DE" smtClean="0"/>
              <a:t>29.01.20</a:t>
            </a:fld>
            <a:endParaRPr lang="de-D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C6CCC6-2BE5-4E42-96A4-D1E8E81A3D8E}" type="slidenum">
              <a:rPr lang="de-DE" smtClean="0"/>
              <a:t>‹N°›</a:t>
            </a:fld>
            <a:endParaRPr lang="de-DE"/>
          </a:p>
        </p:txBody>
      </p:sp>
    </p:spTree>
    <p:extLst>
      <p:ext uri="{BB962C8B-B14F-4D97-AF65-F5344CB8AC3E}">
        <p14:creationId xmlns:p14="http://schemas.microsoft.com/office/powerpoint/2010/main" val="379123589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descr="Une image contenant assis, lumière&#10;&#10;Description générée automatiquement">
            <a:extLst>
              <a:ext uri="{FF2B5EF4-FFF2-40B4-BE49-F238E27FC236}">
                <a16:creationId xmlns:a16="http://schemas.microsoft.com/office/drawing/2014/main" id="{096E2DD8-1583-4EAB-930F-03969743165F}"/>
              </a:ext>
            </a:extLst>
          </p:cNvPr>
          <p:cNvPicPr>
            <a:picLocks noChangeAspect="1"/>
          </p:cNvPicPr>
          <p:nvPr/>
        </p:nvPicPr>
        <p:blipFill rotWithShape="1">
          <a:blip r:embed="rId2">
            <a:alphaModFix amt="50000"/>
          </a:blip>
          <a:srcRect t="5376" b="10354"/>
          <a:stretch/>
        </p:blipFill>
        <p:spPr>
          <a:xfrm>
            <a:off x="20" y="1"/>
            <a:ext cx="12191980" cy="6857999"/>
          </a:xfrm>
          <a:prstGeom prst="rect">
            <a:avLst/>
          </a:prstGeom>
        </p:spPr>
      </p:pic>
      <p:sp>
        <p:nvSpPr>
          <p:cNvPr id="2" name="Titre 1"/>
          <p:cNvSpPr>
            <a:spLocks noGrp="1"/>
          </p:cNvSpPr>
          <p:nvPr>
            <p:ph type="ctrTitle"/>
          </p:nvPr>
        </p:nvSpPr>
        <p:spPr>
          <a:xfrm>
            <a:off x="1524000" y="1122362"/>
            <a:ext cx="9144000" cy="2900518"/>
          </a:xfrm>
        </p:spPr>
        <p:txBody>
          <a:bodyPr>
            <a:normAutofit/>
          </a:bodyPr>
          <a:lstStyle/>
          <a:p>
            <a:r>
              <a:rPr lang="de-DE" dirty="0">
                <a:ln w="0"/>
                <a:effectLst>
                  <a:outerShdw blurRad="38100" dist="19050" dir="2700000" algn="tl" rotWithShape="0">
                    <a:schemeClr val="dk1">
                      <a:alpha val="40000"/>
                    </a:schemeClr>
                  </a:outerShdw>
                </a:effectLst>
                <a:ea typeface="+mj-lt"/>
                <a:cs typeface="+mj-lt"/>
              </a:rPr>
              <a:t>ESILV - Python </a:t>
            </a:r>
            <a:r>
              <a:rPr lang="de-DE" dirty="0" err="1">
                <a:ln w="0"/>
                <a:effectLst>
                  <a:outerShdw blurRad="38100" dist="19050" dir="2700000" algn="tl" rotWithShape="0">
                    <a:schemeClr val="dk1">
                      <a:alpha val="40000"/>
                    </a:schemeClr>
                  </a:outerShdw>
                </a:effectLst>
                <a:ea typeface="+mj-lt"/>
                <a:cs typeface="+mj-lt"/>
              </a:rPr>
              <a:t>For</a:t>
            </a:r>
            <a:r>
              <a:rPr lang="de-DE" dirty="0">
                <a:ln w="0"/>
                <a:effectLst>
                  <a:outerShdw blurRad="38100" dist="19050" dir="2700000" algn="tl" rotWithShape="0">
                    <a:schemeClr val="dk1">
                      <a:alpha val="40000"/>
                    </a:schemeClr>
                  </a:outerShdw>
                </a:effectLst>
                <a:ea typeface="+mj-lt"/>
                <a:cs typeface="+mj-lt"/>
              </a:rPr>
              <a:t> Data Analysis - </a:t>
            </a:r>
            <a:r>
              <a:rPr lang="de-DE" dirty="0" err="1">
                <a:ln w="0"/>
                <a:effectLst>
                  <a:outerShdw blurRad="38100" dist="19050" dir="2700000" algn="tl" rotWithShape="0">
                    <a:schemeClr val="dk1">
                      <a:alpha val="40000"/>
                    </a:schemeClr>
                  </a:outerShdw>
                </a:effectLst>
                <a:ea typeface="+mj-lt"/>
                <a:cs typeface="+mj-lt"/>
              </a:rPr>
              <a:t>Devoir</a:t>
            </a:r>
            <a:r>
              <a:rPr lang="de-DE" dirty="0">
                <a:ln w="0"/>
                <a:effectLst>
                  <a:outerShdw blurRad="38100" dist="19050" dir="2700000" algn="tl" rotWithShape="0">
                    <a:schemeClr val="dk1">
                      <a:alpha val="40000"/>
                    </a:schemeClr>
                  </a:outerShdw>
                </a:effectLst>
                <a:ea typeface="+mj-lt"/>
                <a:cs typeface="+mj-lt"/>
              </a:rPr>
              <a:t> 2020</a:t>
            </a:r>
            <a:endParaRPr lang="fr-FR" dirty="0">
              <a:ln w="0"/>
              <a:effectLst>
                <a:outerShdw blurRad="38100" dist="19050" dir="2700000" algn="tl" rotWithShape="0">
                  <a:schemeClr val="dk1">
                    <a:alpha val="40000"/>
                  </a:schemeClr>
                </a:outerShdw>
              </a:effectLst>
            </a:endParaRPr>
          </a:p>
        </p:txBody>
      </p:sp>
      <p:sp>
        <p:nvSpPr>
          <p:cNvPr id="3" name="Sous-titre 2"/>
          <p:cNvSpPr>
            <a:spLocks noGrp="1"/>
          </p:cNvSpPr>
          <p:nvPr>
            <p:ph type="subTitle" idx="1"/>
          </p:nvPr>
        </p:nvSpPr>
        <p:spPr>
          <a:xfrm>
            <a:off x="1524000" y="5019576"/>
            <a:ext cx="9144000" cy="1098395"/>
          </a:xfrm>
        </p:spPr>
        <p:txBody>
          <a:bodyPr vert="horz" lIns="91440" tIns="45720" rIns="91440" bIns="45720" rtlCol="0" anchor="t">
            <a:normAutofit/>
          </a:bodyPr>
          <a:lstStyle/>
          <a:p>
            <a:r>
              <a:rPr lang="de-DE" sz="3200" dirty="0">
                <a:ln w="0"/>
                <a:effectLst>
                  <a:outerShdw blurRad="38100" dist="19050" dir="2700000" algn="tl" rotWithShape="0">
                    <a:schemeClr val="dk1">
                      <a:alpha val="40000"/>
                    </a:schemeClr>
                  </a:outerShdw>
                </a:effectLst>
                <a:cs typeface="Calibri"/>
              </a:rPr>
              <a:t>Amar Nathan &amp; Amar Ruben</a:t>
            </a:r>
            <a:endParaRPr lang="de-DE" sz="3200" dirty="0">
              <a:ln w="0"/>
              <a:effectLst>
                <a:outerShdw blurRad="38100" dist="19050" dir="2700000" algn="tl" rotWithShape="0">
                  <a:prstClr val="black">
                    <a:alpha val="40000"/>
                  </a:prstClr>
                </a:outerShdw>
              </a:effectLst>
              <a:cs typeface="Calibri"/>
            </a:endParaRPr>
          </a:p>
        </p:txBody>
      </p:sp>
    </p:spTree>
    <p:extLst>
      <p:ext uri="{BB962C8B-B14F-4D97-AF65-F5344CB8AC3E}">
        <p14:creationId xmlns:p14="http://schemas.microsoft.com/office/powerpoint/2010/main" val="378408903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4A3109-BAB8-43A3-A6DA-002C5F0CCFFF}"/>
              </a:ext>
            </a:extLst>
          </p:cNvPr>
          <p:cNvSpPr>
            <a:spLocks noGrp="1"/>
          </p:cNvSpPr>
          <p:nvPr>
            <p:ph type="title"/>
          </p:nvPr>
        </p:nvSpPr>
        <p:spPr>
          <a:xfrm>
            <a:off x="0" y="365125"/>
            <a:ext cx="12192000" cy="804769"/>
          </a:xfrm>
          <a:gradFill>
            <a:gsLst>
              <a:gs pos="0">
                <a:srgbClr val="0070C0"/>
              </a:gs>
              <a:gs pos="100000">
                <a:srgbClr val="002060"/>
              </a:gs>
            </a:gsLst>
            <a:lin ang="10800000" scaled="1"/>
          </a:gradFill>
        </p:spPr>
        <p:txBody>
          <a:bodyPr/>
          <a:lstStyle/>
          <a:p>
            <a:pPr algn="ctr"/>
            <a:r>
              <a:rPr lang="fr-FR" b="1">
                <a:ln w="0"/>
                <a:solidFill>
                  <a:schemeClr val="bg1"/>
                </a:solidFill>
                <a:effectLst>
                  <a:outerShdw blurRad="38100" dist="19050" dir="2700000" algn="tl" rotWithShape="0">
                    <a:schemeClr val="dk1">
                      <a:alpha val="40000"/>
                    </a:schemeClr>
                  </a:outerShdw>
                </a:effectLst>
                <a:cs typeface="Calibri Light"/>
              </a:rPr>
              <a:t>Modèle 1 : </a:t>
            </a:r>
            <a:r>
              <a:rPr lang="fr-FR" b="1" err="1">
                <a:ln w="0"/>
                <a:solidFill>
                  <a:schemeClr val="bg1"/>
                </a:solidFill>
                <a:effectLst>
                  <a:outerShdw blurRad="38100" dist="19050" dir="2700000" algn="tl" rotWithShape="0">
                    <a:schemeClr val="dk1">
                      <a:alpha val="40000"/>
                    </a:schemeClr>
                  </a:outerShdw>
                </a:effectLst>
                <a:cs typeface="Calibri Light"/>
              </a:rPr>
              <a:t>Decision</a:t>
            </a:r>
            <a:r>
              <a:rPr lang="fr-FR" b="1">
                <a:ln w="0"/>
                <a:solidFill>
                  <a:schemeClr val="bg1"/>
                </a:solidFill>
                <a:effectLst>
                  <a:outerShdw blurRad="38100" dist="19050" dir="2700000" algn="tl" rotWithShape="0">
                    <a:schemeClr val="dk1">
                      <a:alpha val="40000"/>
                    </a:schemeClr>
                  </a:outerShdw>
                </a:effectLst>
                <a:cs typeface="Calibri Light"/>
              </a:rPr>
              <a:t> </a:t>
            </a:r>
            <a:r>
              <a:rPr lang="fr-FR" b="1" err="1">
                <a:ln w="0"/>
                <a:solidFill>
                  <a:schemeClr val="bg1"/>
                </a:solidFill>
                <a:effectLst>
                  <a:outerShdw blurRad="38100" dist="19050" dir="2700000" algn="tl" rotWithShape="0">
                    <a:schemeClr val="dk1">
                      <a:alpha val="40000"/>
                    </a:schemeClr>
                  </a:outerShdw>
                </a:effectLst>
                <a:cs typeface="Calibri Light"/>
              </a:rPr>
              <a:t>Tree</a:t>
            </a:r>
            <a:endParaRPr lang="fr-FR" b="1">
              <a:ln w="0"/>
              <a:solidFill>
                <a:schemeClr val="bg1"/>
              </a:solidFill>
              <a:effectLst>
                <a:outerShdw blurRad="38100" dist="19050" dir="2700000" algn="tl" rotWithShape="0">
                  <a:schemeClr val="dk1">
                    <a:alpha val="40000"/>
                  </a:schemeClr>
                </a:outerShdw>
              </a:effectLst>
            </a:endParaRPr>
          </a:p>
        </p:txBody>
      </p:sp>
      <p:sp>
        <p:nvSpPr>
          <p:cNvPr id="3" name="Espace réservé du contenu 2">
            <a:extLst>
              <a:ext uri="{FF2B5EF4-FFF2-40B4-BE49-F238E27FC236}">
                <a16:creationId xmlns:a16="http://schemas.microsoft.com/office/drawing/2014/main" id="{BC520952-2E17-4938-8BCA-6EC0FF8DE3DF}"/>
              </a:ext>
            </a:extLst>
          </p:cNvPr>
          <p:cNvSpPr>
            <a:spLocks noGrp="1"/>
          </p:cNvSpPr>
          <p:nvPr>
            <p:ph idx="1"/>
          </p:nvPr>
        </p:nvSpPr>
        <p:spPr>
          <a:xfrm>
            <a:off x="279322" y="2599240"/>
            <a:ext cx="7122459" cy="2827338"/>
          </a:xfrm>
          <a:gradFill>
            <a:gsLst>
              <a:gs pos="0">
                <a:schemeClr val="accent4">
                  <a:satMod val="105000"/>
                  <a:tint val="67000"/>
                  <a:alpha val="52000"/>
                  <a:lumMod val="50000"/>
                  <a:lumOff val="50000"/>
                </a:schemeClr>
              </a:gs>
              <a:gs pos="50000">
                <a:schemeClr val="accent4">
                  <a:lumMod val="105000"/>
                  <a:satMod val="103000"/>
                  <a:tint val="73000"/>
                  <a:alpha val="49000"/>
                </a:schemeClr>
              </a:gs>
              <a:gs pos="100000">
                <a:schemeClr val="accent4">
                  <a:lumMod val="105000"/>
                  <a:satMod val="109000"/>
                  <a:tint val="81000"/>
                  <a:alpha val="63000"/>
                </a:schemeClr>
              </a:gs>
            </a:gsLst>
          </a:gradFill>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vert="horz" lIns="91440" tIns="45720" rIns="91440" bIns="45720" rtlCol="0" anchor="t">
            <a:normAutofit/>
          </a:bodyPr>
          <a:lstStyle/>
          <a:p>
            <a:r>
              <a:rPr lang="fr-FR" sz="2000">
                <a:ea typeface="+mn-lt"/>
                <a:cs typeface="+mn-lt"/>
              </a:rPr>
              <a:t>Non paramétrique, c’est-à-dire sans a priori de forme</a:t>
            </a:r>
            <a:endParaRPr lang="fr-FR" sz="2000">
              <a:cs typeface="Calibri" panose="020F0502020204030204"/>
            </a:endParaRPr>
          </a:p>
          <a:p>
            <a:r>
              <a:rPr lang="fr-FR" sz="2000">
                <a:ea typeface="+mn-lt"/>
                <a:cs typeface="+mn-lt"/>
              </a:rPr>
              <a:t>Manipule indifféremment des données </a:t>
            </a:r>
            <a:r>
              <a:rPr lang="fr-FR" sz="2000" err="1">
                <a:ea typeface="+mn-lt"/>
                <a:cs typeface="+mn-lt"/>
              </a:rPr>
              <a:t>quali</a:t>
            </a:r>
            <a:r>
              <a:rPr lang="fr-FR" sz="2000">
                <a:ea typeface="+mn-lt"/>
                <a:cs typeface="+mn-lt"/>
              </a:rPr>
              <a:t> et quanti</a:t>
            </a:r>
            <a:endParaRPr lang="fr-FR" sz="2000">
              <a:cs typeface="Calibri"/>
            </a:endParaRPr>
          </a:p>
          <a:p>
            <a:r>
              <a:rPr lang="fr-FR" sz="2000">
                <a:ea typeface="+mn-lt"/>
                <a:cs typeface="+mn-lt"/>
              </a:rPr>
              <a:t>Mesure spontanément l’importance des variables</a:t>
            </a:r>
            <a:endParaRPr lang="fr-FR" sz="2000">
              <a:cs typeface="Calibri"/>
            </a:endParaRPr>
          </a:p>
          <a:p>
            <a:r>
              <a:rPr lang="fr-FR" sz="2000">
                <a:ea typeface="+mn-lt"/>
                <a:cs typeface="+mn-lt"/>
              </a:rPr>
              <a:t>Peu sensible aux </a:t>
            </a:r>
            <a:r>
              <a:rPr lang="fr-FR" sz="2000" err="1">
                <a:ea typeface="+mn-lt"/>
                <a:cs typeface="+mn-lt"/>
              </a:rPr>
              <a:t>outliers</a:t>
            </a:r>
            <a:endParaRPr lang="fr-FR" sz="2000">
              <a:cs typeface="Calibri"/>
            </a:endParaRPr>
          </a:p>
          <a:p>
            <a:r>
              <a:rPr lang="fr-FR" sz="2000">
                <a:ea typeface="+mn-lt"/>
                <a:cs typeface="+mn-lt"/>
              </a:rPr>
              <a:t>Interprétable !</a:t>
            </a:r>
            <a:endParaRPr lang="fr-FR" sz="2000">
              <a:cs typeface="Calibri"/>
            </a:endParaRPr>
          </a:p>
          <a:p>
            <a:r>
              <a:rPr lang="fr-FR" sz="2000">
                <a:ea typeface="+mn-lt"/>
                <a:cs typeface="+mn-lt"/>
              </a:rPr>
              <a:t>fondation de nouvelles approches (</a:t>
            </a:r>
            <a:r>
              <a:rPr lang="fr-FR" sz="2000" err="1">
                <a:ea typeface="+mn-lt"/>
                <a:cs typeface="+mn-lt"/>
              </a:rPr>
              <a:t>random</a:t>
            </a:r>
            <a:r>
              <a:rPr lang="fr-FR" sz="2000">
                <a:ea typeface="+mn-lt"/>
                <a:cs typeface="+mn-lt"/>
              </a:rPr>
              <a:t> </a:t>
            </a:r>
            <a:r>
              <a:rPr lang="fr-FR" sz="2000" err="1">
                <a:ea typeface="+mn-lt"/>
                <a:cs typeface="+mn-lt"/>
              </a:rPr>
              <a:t>forest</a:t>
            </a:r>
            <a:r>
              <a:rPr lang="fr-FR" sz="2000">
                <a:ea typeface="+mn-lt"/>
                <a:cs typeface="+mn-lt"/>
              </a:rPr>
              <a:t>, </a:t>
            </a:r>
            <a:r>
              <a:rPr lang="fr-FR" sz="2000" err="1">
                <a:ea typeface="+mn-lt"/>
                <a:cs typeface="+mn-lt"/>
              </a:rPr>
              <a:t>adaboost</a:t>
            </a:r>
            <a:r>
              <a:rPr lang="fr-FR" sz="2000">
                <a:ea typeface="+mn-lt"/>
                <a:cs typeface="+mn-lt"/>
              </a:rPr>
              <a:t>, ...) très performantes</a:t>
            </a:r>
            <a:endParaRPr lang="fr-FR" sz="2000"/>
          </a:p>
          <a:p>
            <a:endParaRPr lang="fr-FR">
              <a:cs typeface="Calibri"/>
            </a:endParaRPr>
          </a:p>
        </p:txBody>
      </p:sp>
      <p:sp>
        <p:nvSpPr>
          <p:cNvPr id="4" name="ZoneTexte 3">
            <a:extLst>
              <a:ext uri="{FF2B5EF4-FFF2-40B4-BE49-F238E27FC236}">
                <a16:creationId xmlns:a16="http://schemas.microsoft.com/office/drawing/2014/main" id="{B41AE465-BBEC-45EA-9E17-C66287F49DB5}"/>
              </a:ext>
            </a:extLst>
          </p:cNvPr>
          <p:cNvSpPr txBox="1"/>
          <p:nvPr/>
        </p:nvSpPr>
        <p:spPr>
          <a:xfrm>
            <a:off x="8405237" y="2997246"/>
            <a:ext cx="2984421" cy="2031325"/>
          </a:xfrm>
          <a:prstGeom prst="rect">
            <a:avLst/>
          </a:prstGeom>
          <a:gradFill>
            <a:gsLst>
              <a:gs pos="0">
                <a:schemeClr val="accent3">
                  <a:lumMod val="110000"/>
                  <a:satMod val="105000"/>
                  <a:tint val="67000"/>
                  <a:alpha val="56000"/>
                </a:schemeClr>
              </a:gs>
              <a:gs pos="50000">
                <a:schemeClr val="accent3">
                  <a:lumMod val="105000"/>
                  <a:satMod val="103000"/>
                  <a:tint val="73000"/>
                  <a:alpha val="64000"/>
                </a:schemeClr>
              </a:gs>
              <a:gs pos="100000">
                <a:schemeClr val="accent3">
                  <a:satMod val="109000"/>
                  <a:tint val="81000"/>
                  <a:alpha val="31000"/>
                  <a:lumMod val="65000"/>
                </a:schemeClr>
              </a:gs>
            </a:gsLst>
          </a:gradFill>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b="1" i="1">
                <a:cs typeface="Calibri"/>
              </a:rPr>
              <a:t>Avant </a:t>
            </a:r>
            <a:r>
              <a:rPr lang="fr-FR" b="1" i="1" err="1">
                <a:cs typeface="Calibri"/>
              </a:rPr>
              <a:t>Grid_search</a:t>
            </a:r>
            <a:endParaRPr lang="fr-FR" b="1" i="1"/>
          </a:p>
          <a:p>
            <a:r>
              <a:rPr lang="fr-FR"/>
              <a:t>Résultat obtenu : 0.80%</a:t>
            </a:r>
            <a:endParaRPr lang="fr-FR">
              <a:cs typeface="Calibri"/>
            </a:endParaRPr>
          </a:p>
          <a:p>
            <a:endParaRPr lang="fr-FR">
              <a:cs typeface="Calibri"/>
            </a:endParaRPr>
          </a:p>
          <a:p>
            <a:r>
              <a:rPr lang="fr-FR" b="1" i="1">
                <a:cs typeface="Calibri"/>
              </a:rPr>
              <a:t>Apres </a:t>
            </a:r>
            <a:r>
              <a:rPr lang="fr-FR" b="1" i="1" err="1">
                <a:cs typeface="Calibri"/>
              </a:rPr>
              <a:t>Grid_search</a:t>
            </a:r>
            <a:endParaRPr lang="fr-FR" b="1" i="1">
              <a:cs typeface="Calibri"/>
            </a:endParaRPr>
          </a:p>
          <a:p>
            <a:r>
              <a:rPr lang="fr-FR">
                <a:cs typeface="Calibri"/>
              </a:rPr>
              <a:t>Résultat obtenu avec les best </a:t>
            </a:r>
            <a:r>
              <a:rPr lang="fr-FR" err="1">
                <a:cs typeface="Calibri"/>
              </a:rPr>
              <a:t>parameters</a:t>
            </a:r>
            <a:r>
              <a:rPr lang="fr-FR">
                <a:cs typeface="Calibri"/>
              </a:rPr>
              <a:t> : </a:t>
            </a:r>
            <a:r>
              <a:rPr lang="fr-FR">
                <a:ea typeface="+mn-lt"/>
                <a:cs typeface="+mn-lt"/>
              </a:rPr>
              <a:t>0.84 %</a:t>
            </a:r>
            <a:endParaRPr lang="fr-FR"/>
          </a:p>
          <a:p>
            <a:endParaRPr lang="fr-FR">
              <a:cs typeface="Calibri"/>
            </a:endParaRPr>
          </a:p>
        </p:txBody>
      </p:sp>
    </p:spTree>
    <p:extLst>
      <p:ext uri="{BB962C8B-B14F-4D97-AF65-F5344CB8AC3E}">
        <p14:creationId xmlns:p14="http://schemas.microsoft.com/office/powerpoint/2010/main" val="1744143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ECEFBE-7925-46FF-A927-D940B13AC87C}"/>
              </a:ext>
            </a:extLst>
          </p:cNvPr>
          <p:cNvSpPr>
            <a:spLocks noGrp="1"/>
          </p:cNvSpPr>
          <p:nvPr>
            <p:ph type="title"/>
          </p:nvPr>
        </p:nvSpPr>
        <p:spPr>
          <a:xfrm>
            <a:off x="0" y="365126"/>
            <a:ext cx="12192000" cy="818216"/>
          </a:xfrm>
          <a:gradFill>
            <a:gsLst>
              <a:gs pos="0">
                <a:srgbClr val="0070C0"/>
              </a:gs>
              <a:gs pos="100000">
                <a:srgbClr val="002060"/>
              </a:gs>
            </a:gsLst>
            <a:lin ang="10800000" scaled="1"/>
          </a:gradFill>
        </p:spPr>
        <p:txBody>
          <a:bodyPr/>
          <a:lstStyle/>
          <a:p>
            <a:pPr algn="ctr"/>
            <a:r>
              <a:rPr lang="fr-FR" b="1">
                <a:ln w="0"/>
                <a:solidFill>
                  <a:schemeClr val="bg1"/>
                </a:solidFill>
                <a:effectLst>
                  <a:outerShdw blurRad="38100" dist="19050" dir="2700000" algn="tl" rotWithShape="0">
                    <a:schemeClr val="dk1">
                      <a:alpha val="40000"/>
                    </a:schemeClr>
                  </a:outerShdw>
                </a:effectLst>
                <a:cs typeface="Calibri Light"/>
              </a:rPr>
              <a:t>Modèle 3 : </a:t>
            </a:r>
            <a:r>
              <a:rPr lang="fr-FR" b="1" err="1">
                <a:ln w="0"/>
                <a:solidFill>
                  <a:schemeClr val="bg1"/>
                </a:solidFill>
                <a:effectLst>
                  <a:outerShdw blurRad="38100" dist="19050" dir="2700000" algn="tl" rotWithShape="0">
                    <a:schemeClr val="dk1">
                      <a:alpha val="40000"/>
                    </a:schemeClr>
                  </a:outerShdw>
                </a:effectLst>
                <a:cs typeface="Calibri Light"/>
              </a:rPr>
              <a:t>Random</a:t>
            </a:r>
            <a:r>
              <a:rPr lang="fr-FR" b="1">
                <a:ln w="0"/>
                <a:solidFill>
                  <a:schemeClr val="bg1"/>
                </a:solidFill>
                <a:effectLst>
                  <a:outerShdw blurRad="38100" dist="19050" dir="2700000" algn="tl" rotWithShape="0">
                    <a:schemeClr val="dk1">
                      <a:alpha val="40000"/>
                    </a:schemeClr>
                  </a:outerShdw>
                </a:effectLst>
                <a:cs typeface="Calibri Light"/>
              </a:rPr>
              <a:t> Forest</a:t>
            </a:r>
          </a:p>
        </p:txBody>
      </p:sp>
      <p:sp>
        <p:nvSpPr>
          <p:cNvPr id="3" name="Espace réservé du contenu 2">
            <a:extLst>
              <a:ext uri="{FF2B5EF4-FFF2-40B4-BE49-F238E27FC236}">
                <a16:creationId xmlns:a16="http://schemas.microsoft.com/office/drawing/2014/main" id="{D04B19F4-485B-4CAD-9E93-6E314414C26B}"/>
              </a:ext>
            </a:extLst>
          </p:cNvPr>
          <p:cNvSpPr>
            <a:spLocks noGrp="1"/>
          </p:cNvSpPr>
          <p:nvPr>
            <p:ph idx="1"/>
          </p:nvPr>
        </p:nvSpPr>
        <p:spPr>
          <a:xfrm>
            <a:off x="295834" y="1285737"/>
            <a:ext cx="6212541" cy="1603375"/>
          </a:xfr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t">
            <a:normAutofit/>
          </a:bodyPr>
          <a:lstStyle/>
          <a:p>
            <a:pPr marL="0" indent="0" algn="just">
              <a:buNone/>
            </a:pPr>
            <a:r>
              <a:rPr lang="fr-FR" sz="2000" err="1">
                <a:ea typeface="+mn-lt"/>
                <a:cs typeface="+mn-lt"/>
              </a:rPr>
              <a:t>Random</a:t>
            </a:r>
            <a:r>
              <a:rPr lang="fr-FR" sz="2000">
                <a:ea typeface="+mn-lt"/>
                <a:cs typeface="+mn-lt"/>
              </a:rPr>
              <a:t> Forest est une méthode d'ensemble qui en classification repose sur la sélection à chaque nœud de différentes lignes (</a:t>
            </a:r>
            <a:r>
              <a:rPr lang="fr-FR" sz="2000" err="1">
                <a:ea typeface="+mn-lt"/>
                <a:cs typeface="+mn-lt"/>
              </a:rPr>
              <a:t>bootstrap</a:t>
            </a:r>
            <a:r>
              <a:rPr lang="fr-FR" sz="2000">
                <a:ea typeface="+mn-lt"/>
                <a:cs typeface="+mn-lt"/>
              </a:rPr>
              <a:t>) et différentes colonnes. Au final, l’arbre moyen sera constitué par la majorité des décisions prises par tous les arbres.</a:t>
            </a:r>
            <a:endParaRPr lang="fr-FR" sz="2000">
              <a:cs typeface="Calibri"/>
            </a:endParaRPr>
          </a:p>
          <a:p>
            <a:endParaRPr lang="fr-FR">
              <a:cs typeface="Calibri"/>
            </a:endParaRPr>
          </a:p>
        </p:txBody>
      </p:sp>
      <p:sp>
        <p:nvSpPr>
          <p:cNvPr id="4" name="ZoneTexte 3">
            <a:extLst>
              <a:ext uri="{FF2B5EF4-FFF2-40B4-BE49-F238E27FC236}">
                <a16:creationId xmlns:a16="http://schemas.microsoft.com/office/drawing/2014/main" id="{7BF9966A-026C-4A0A-A891-EE15B5FB653D}"/>
              </a:ext>
            </a:extLst>
          </p:cNvPr>
          <p:cNvSpPr txBox="1"/>
          <p:nvPr/>
        </p:nvSpPr>
        <p:spPr>
          <a:xfrm>
            <a:off x="7359243" y="1718093"/>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t>Score obtenu : 0.91%</a:t>
            </a:r>
          </a:p>
        </p:txBody>
      </p:sp>
      <p:pic>
        <p:nvPicPr>
          <p:cNvPr id="5" name="Image 5">
            <a:extLst>
              <a:ext uri="{FF2B5EF4-FFF2-40B4-BE49-F238E27FC236}">
                <a16:creationId xmlns:a16="http://schemas.microsoft.com/office/drawing/2014/main" id="{A9933E3D-7FF6-4233-AD90-44D0D2E26AE2}"/>
              </a:ext>
            </a:extLst>
          </p:cNvPr>
          <p:cNvPicPr>
            <a:picLocks noChangeAspect="1"/>
          </p:cNvPicPr>
          <p:nvPr/>
        </p:nvPicPr>
        <p:blipFill>
          <a:blip r:embed="rId2"/>
          <a:stretch>
            <a:fillRect/>
          </a:stretch>
        </p:blipFill>
        <p:spPr>
          <a:xfrm>
            <a:off x="7043394" y="2087425"/>
            <a:ext cx="4945281" cy="4118393"/>
          </a:xfrm>
          <a:prstGeom prst="rect">
            <a:avLst/>
          </a:prstGeom>
          <a:effectLst>
            <a:outerShdw blurRad="50800" dist="38100" dir="2700000" algn="tl" rotWithShape="0">
              <a:prstClr val="black">
                <a:alpha val="40000"/>
              </a:prstClr>
            </a:outerShdw>
          </a:effectLst>
        </p:spPr>
      </p:pic>
      <p:sp>
        <p:nvSpPr>
          <p:cNvPr id="6" name="ZoneTexte 5">
            <a:extLst>
              <a:ext uri="{FF2B5EF4-FFF2-40B4-BE49-F238E27FC236}">
                <a16:creationId xmlns:a16="http://schemas.microsoft.com/office/drawing/2014/main" id="{C557861D-FBF7-244C-95C4-D36D2E0AC81C}"/>
              </a:ext>
            </a:extLst>
          </p:cNvPr>
          <p:cNvSpPr txBox="1"/>
          <p:nvPr/>
        </p:nvSpPr>
        <p:spPr>
          <a:xfrm>
            <a:off x="295834" y="3189572"/>
            <a:ext cx="6212540"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just"/>
            <a:r>
              <a:rPr lang="fr-FR"/>
              <a:t>On constate que les activités les mieux prédites sont celles qui sont les plus représentées dans le dataset, alors que les autres activités ont tout de même un seuil d’erreur assez important au vu de leur représentation dans le dataset.</a:t>
            </a:r>
          </a:p>
        </p:txBody>
      </p:sp>
      <p:pic>
        <p:nvPicPr>
          <p:cNvPr id="7" name="Image 7">
            <a:extLst>
              <a:ext uri="{FF2B5EF4-FFF2-40B4-BE49-F238E27FC236}">
                <a16:creationId xmlns:a16="http://schemas.microsoft.com/office/drawing/2014/main" id="{4E3929B1-E11A-4834-9ECC-316297E0B468}"/>
              </a:ext>
            </a:extLst>
          </p:cNvPr>
          <p:cNvPicPr>
            <a:picLocks noChangeAspect="1"/>
          </p:cNvPicPr>
          <p:nvPr/>
        </p:nvPicPr>
        <p:blipFill>
          <a:blip r:embed="rId3"/>
          <a:stretch>
            <a:fillRect/>
          </a:stretch>
        </p:blipFill>
        <p:spPr>
          <a:xfrm>
            <a:off x="2176805" y="4598207"/>
            <a:ext cx="2971802" cy="194811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39802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34E139-B5ED-4C53-B7DB-70A34107C387}"/>
              </a:ext>
            </a:extLst>
          </p:cNvPr>
          <p:cNvSpPr>
            <a:spLocks noGrp="1"/>
          </p:cNvSpPr>
          <p:nvPr>
            <p:ph type="title"/>
          </p:nvPr>
        </p:nvSpPr>
        <p:spPr>
          <a:xfrm>
            <a:off x="0" y="365125"/>
            <a:ext cx="12192000" cy="831663"/>
          </a:xfrm>
          <a:gradFill>
            <a:gsLst>
              <a:gs pos="0">
                <a:srgbClr val="0070C0"/>
              </a:gs>
              <a:gs pos="100000">
                <a:srgbClr val="002060"/>
              </a:gs>
            </a:gsLst>
            <a:lin ang="10800000" scaled="1"/>
          </a:gradFill>
        </p:spPr>
        <p:txBody>
          <a:bodyPr/>
          <a:lstStyle/>
          <a:p>
            <a:pPr algn="ctr"/>
            <a:r>
              <a:rPr lang="fr-FR" b="1">
                <a:ln w="0"/>
                <a:solidFill>
                  <a:schemeClr val="bg1"/>
                </a:solidFill>
                <a:effectLst>
                  <a:outerShdw blurRad="38100" dist="19050" dir="2700000" algn="tl" rotWithShape="0">
                    <a:schemeClr val="dk1">
                      <a:alpha val="40000"/>
                    </a:schemeClr>
                  </a:outerShdw>
                </a:effectLst>
                <a:cs typeface="Calibri Light"/>
              </a:rPr>
              <a:t>Modèle 4 : SVM</a:t>
            </a:r>
            <a:endParaRPr lang="fr-FR" b="1">
              <a:ln w="0"/>
              <a:solidFill>
                <a:schemeClr val="bg1"/>
              </a:solidFill>
              <a:effectLst>
                <a:outerShdw blurRad="38100" dist="19050" dir="2700000" algn="tl" rotWithShape="0">
                  <a:schemeClr val="dk1">
                    <a:alpha val="40000"/>
                  </a:schemeClr>
                </a:outerShdw>
              </a:effectLst>
            </a:endParaRPr>
          </a:p>
        </p:txBody>
      </p:sp>
      <p:sp>
        <p:nvSpPr>
          <p:cNvPr id="3" name="Espace réservé du contenu 2">
            <a:extLst>
              <a:ext uri="{FF2B5EF4-FFF2-40B4-BE49-F238E27FC236}">
                <a16:creationId xmlns:a16="http://schemas.microsoft.com/office/drawing/2014/main" id="{1869E22B-6A1E-4D77-997A-C74466835741}"/>
              </a:ext>
            </a:extLst>
          </p:cNvPr>
          <p:cNvSpPr>
            <a:spLocks noGrp="1"/>
          </p:cNvSpPr>
          <p:nvPr>
            <p:ph idx="1"/>
          </p:nvPr>
        </p:nvSpPr>
        <p:spPr>
          <a:xfrm>
            <a:off x="492481" y="2193725"/>
            <a:ext cx="4855374" cy="1865657"/>
          </a:xfr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t">
            <a:normAutofit/>
          </a:bodyPr>
          <a:lstStyle/>
          <a:p>
            <a:pPr marL="0" indent="0" algn="just">
              <a:lnSpc>
                <a:spcPct val="100000"/>
              </a:lnSpc>
              <a:buNone/>
            </a:pPr>
            <a:r>
              <a:rPr lang="fr-FR" sz="2000">
                <a:ea typeface="+mn-lt"/>
                <a:cs typeface="+mn-lt"/>
              </a:rPr>
              <a:t>SVM est une méthode de classification, utilisée pour attribuer une catégorie à un nouveau point, en fonction d’un plan. Elle repose sur le principe de vastes marges et de vecteurs supports.</a:t>
            </a:r>
          </a:p>
          <a:p>
            <a:endParaRPr lang="fr-FR" sz="2000">
              <a:cs typeface="Calibri"/>
            </a:endParaRPr>
          </a:p>
        </p:txBody>
      </p:sp>
      <p:sp>
        <p:nvSpPr>
          <p:cNvPr id="4" name="ZoneTexte 3">
            <a:extLst>
              <a:ext uri="{FF2B5EF4-FFF2-40B4-BE49-F238E27FC236}">
                <a16:creationId xmlns:a16="http://schemas.microsoft.com/office/drawing/2014/main" id="{B335516C-DC41-4B0E-8C84-4189F354B922}"/>
              </a:ext>
            </a:extLst>
          </p:cNvPr>
          <p:cNvSpPr txBox="1"/>
          <p:nvPr/>
        </p:nvSpPr>
        <p:spPr>
          <a:xfrm>
            <a:off x="6096000" y="5987374"/>
            <a:ext cx="2743199" cy="369332"/>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t>Score obtenu : 0.95</a:t>
            </a:r>
          </a:p>
        </p:txBody>
      </p:sp>
      <p:sp>
        <p:nvSpPr>
          <p:cNvPr id="5" name="Espace réservé du contenu 2">
            <a:extLst>
              <a:ext uri="{FF2B5EF4-FFF2-40B4-BE49-F238E27FC236}">
                <a16:creationId xmlns:a16="http://schemas.microsoft.com/office/drawing/2014/main" id="{25BE052E-3DA6-4F42-8CA6-80D61E25F71F}"/>
              </a:ext>
            </a:extLst>
          </p:cNvPr>
          <p:cNvSpPr txBox="1">
            <a:spLocks/>
          </p:cNvSpPr>
          <p:nvPr/>
        </p:nvSpPr>
        <p:spPr>
          <a:xfrm>
            <a:off x="492482" y="4378404"/>
            <a:ext cx="4308119" cy="1357378"/>
          </a:xfrm>
          <a:prstGeom prst="rect">
            <a:avLst/>
          </a:prstGeom>
        </p:spPr>
        <p:style>
          <a:lnRef idx="1">
            <a:schemeClr val="accent4"/>
          </a:lnRef>
          <a:fillRef idx="2">
            <a:schemeClr val="accent4"/>
          </a:fillRef>
          <a:effectRef idx="1">
            <a:schemeClr val="accent4"/>
          </a:effectRef>
          <a:fontRef idx="minor">
            <a:schemeClr val="dk1"/>
          </a:fontRef>
        </p:style>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just">
              <a:buFont typeface="Arial" panose="020B0604020202020204" pitchFamily="34" charset="0"/>
              <a:buNone/>
            </a:pPr>
            <a:r>
              <a:rPr lang="fr-FR" sz="2000">
                <a:ea typeface="+mn-lt"/>
                <a:cs typeface="+mn-lt"/>
              </a:rPr>
              <a:t>Après avoir comparé ce modèle aux autres que nous avons pu réaliser, ce modèle est le plus précis que nous avons obtenu.</a:t>
            </a:r>
          </a:p>
          <a:p>
            <a:endParaRPr lang="fr-FR" sz="2000">
              <a:cs typeface="Calibri"/>
            </a:endParaRPr>
          </a:p>
        </p:txBody>
      </p:sp>
      <p:pic>
        <p:nvPicPr>
          <p:cNvPr id="6" name="Image 6">
            <a:extLst>
              <a:ext uri="{FF2B5EF4-FFF2-40B4-BE49-F238E27FC236}">
                <a16:creationId xmlns:a16="http://schemas.microsoft.com/office/drawing/2014/main" id="{DF4D4126-65C8-40D5-A56F-355FCE0560D6}"/>
              </a:ext>
            </a:extLst>
          </p:cNvPr>
          <p:cNvPicPr>
            <a:picLocks noChangeAspect="1"/>
          </p:cNvPicPr>
          <p:nvPr/>
        </p:nvPicPr>
        <p:blipFill>
          <a:blip r:embed="rId2"/>
          <a:stretch>
            <a:fillRect/>
          </a:stretch>
        </p:blipFill>
        <p:spPr>
          <a:xfrm>
            <a:off x="7467599" y="2193725"/>
            <a:ext cx="4308119" cy="3638281"/>
          </a:xfrm>
          <a:prstGeom prst="rect">
            <a:avLst/>
          </a:prstGeom>
        </p:spPr>
      </p:pic>
    </p:spTree>
    <p:extLst>
      <p:ext uri="{BB962C8B-B14F-4D97-AF65-F5344CB8AC3E}">
        <p14:creationId xmlns:p14="http://schemas.microsoft.com/office/powerpoint/2010/main" val="1021885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A71479-CB15-41B1-973D-24F45742C16F}"/>
              </a:ext>
            </a:extLst>
          </p:cNvPr>
          <p:cNvSpPr>
            <a:spLocks noGrp="1"/>
          </p:cNvSpPr>
          <p:nvPr>
            <p:ph type="title"/>
          </p:nvPr>
        </p:nvSpPr>
        <p:spPr>
          <a:xfrm>
            <a:off x="0" y="365126"/>
            <a:ext cx="12192000" cy="845110"/>
          </a:xfrm>
          <a:gradFill>
            <a:gsLst>
              <a:gs pos="0">
                <a:srgbClr val="0070C0"/>
              </a:gs>
              <a:gs pos="100000">
                <a:srgbClr val="002060"/>
              </a:gs>
            </a:gsLst>
            <a:lin ang="10800000" scaled="1"/>
          </a:gradFill>
        </p:spPr>
        <p:txBody>
          <a:bodyPr/>
          <a:lstStyle/>
          <a:p>
            <a:pPr algn="ctr"/>
            <a:r>
              <a:rPr lang="fr-FR" b="1">
                <a:ln w="0"/>
                <a:solidFill>
                  <a:schemeClr val="bg1"/>
                </a:solidFill>
                <a:effectLst>
                  <a:outerShdw blurRad="38100" dist="19050" dir="2700000" algn="tl" rotWithShape="0">
                    <a:schemeClr val="dk1">
                      <a:alpha val="40000"/>
                    </a:schemeClr>
                  </a:outerShdw>
                </a:effectLst>
                <a:cs typeface="Calibri Light"/>
              </a:rPr>
              <a:t>Comparaison des modèles</a:t>
            </a:r>
            <a:endParaRPr lang="fr-FR" b="1">
              <a:ln w="0"/>
              <a:solidFill>
                <a:schemeClr val="bg1"/>
              </a:solidFill>
              <a:effectLst>
                <a:outerShdw blurRad="38100" dist="19050" dir="2700000" algn="tl" rotWithShape="0">
                  <a:schemeClr val="dk1">
                    <a:alpha val="40000"/>
                  </a:schemeClr>
                </a:outerShdw>
              </a:effectLst>
            </a:endParaRPr>
          </a:p>
        </p:txBody>
      </p:sp>
      <p:pic>
        <p:nvPicPr>
          <p:cNvPr id="4" name="Image 4">
            <a:extLst>
              <a:ext uri="{FF2B5EF4-FFF2-40B4-BE49-F238E27FC236}">
                <a16:creationId xmlns:a16="http://schemas.microsoft.com/office/drawing/2014/main" id="{77945C5A-7702-420E-95FD-3411D26DB2D7}"/>
              </a:ext>
            </a:extLst>
          </p:cNvPr>
          <p:cNvPicPr>
            <a:picLocks noGrp="1" noChangeAspect="1"/>
          </p:cNvPicPr>
          <p:nvPr>
            <p:ph idx="1"/>
          </p:nvPr>
        </p:nvPicPr>
        <p:blipFill>
          <a:blip r:embed="rId2"/>
          <a:stretch>
            <a:fillRect/>
          </a:stretch>
        </p:blipFill>
        <p:spPr>
          <a:xfrm>
            <a:off x="2805964" y="1825625"/>
            <a:ext cx="6580072" cy="4351338"/>
          </a:xfrm>
        </p:spPr>
      </p:pic>
    </p:spTree>
    <p:extLst>
      <p:ext uri="{BB962C8B-B14F-4D97-AF65-F5344CB8AC3E}">
        <p14:creationId xmlns:p14="http://schemas.microsoft.com/office/powerpoint/2010/main" val="1552930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EBF06A5-4173-45DE-87B1-0791E098A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Une image contenant extérieur, oiseau, animal, troupeau&#10;&#10;Description générée automatiquement">
            <a:extLst>
              <a:ext uri="{FF2B5EF4-FFF2-40B4-BE49-F238E27FC236}">
                <a16:creationId xmlns:a16="http://schemas.microsoft.com/office/drawing/2014/main" id="{CBA32F0D-40C9-4A48-86A1-E8D1BD27110E}"/>
              </a:ext>
            </a:extLst>
          </p:cNvPr>
          <p:cNvPicPr>
            <a:picLocks noChangeAspect="1"/>
          </p:cNvPicPr>
          <p:nvPr/>
        </p:nvPicPr>
        <p:blipFill rotWithShape="1">
          <a:blip r:embed="rId2"/>
          <a:srcRect l="15430" r="14262"/>
          <a:stretch/>
        </p:blipFill>
        <p:spPr>
          <a:xfrm>
            <a:off x="6728728" y="1690688"/>
            <a:ext cx="5463273" cy="5167312"/>
          </a:xfrm>
          <a:custGeom>
            <a:avLst/>
            <a:gdLst>
              <a:gd name="connsiteX0" fmla="*/ 2391664 w 5463273"/>
              <a:gd name="connsiteY0" fmla="*/ 0 h 5167312"/>
              <a:gd name="connsiteX1" fmla="*/ 2729598 w 5463273"/>
              <a:gd name="connsiteY1" fmla="*/ 0 h 5167312"/>
              <a:gd name="connsiteX2" fmla="*/ 3668014 w 5463273"/>
              <a:gd name="connsiteY2" fmla="*/ 0 h 5167312"/>
              <a:gd name="connsiteX3" fmla="*/ 5463273 w 5463273"/>
              <a:gd name="connsiteY3" fmla="*/ 0 h 5167312"/>
              <a:gd name="connsiteX4" fmla="*/ 5463273 w 5463273"/>
              <a:gd name="connsiteY4" fmla="*/ 5167310 h 5167312"/>
              <a:gd name="connsiteX5" fmla="*/ 3668014 w 5463273"/>
              <a:gd name="connsiteY5" fmla="*/ 5167310 h 5167312"/>
              <a:gd name="connsiteX6" fmla="*/ 3668014 w 5463273"/>
              <a:gd name="connsiteY6" fmla="*/ 5167312 h 5167312"/>
              <a:gd name="connsiteX7" fmla="*/ 0 w 5463273"/>
              <a:gd name="connsiteY7" fmla="*/ 5167312 h 5167312"/>
              <a:gd name="connsiteX8" fmla="*/ 2393879 w 5463273"/>
              <a:gd name="connsiteY8" fmla="*/ 952 h 5167312"/>
              <a:gd name="connsiteX9" fmla="*/ 2391664 w 5463273"/>
              <a:gd name="connsiteY9"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3273" h="5167312">
                <a:moveTo>
                  <a:pt x="2391664" y="0"/>
                </a:moveTo>
                <a:lnTo>
                  <a:pt x="2729598" y="0"/>
                </a:lnTo>
                <a:lnTo>
                  <a:pt x="3668014" y="0"/>
                </a:lnTo>
                <a:lnTo>
                  <a:pt x="5463273" y="0"/>
                </a:lnTo>
                <a:lnTo>
                  <a:pt x="5463273" y="5167310"/>
                </a:lnTo>
                <a:lnTo>
                  <a:pt x="3668014" y="5167310"/>
                </a:lnTo>
                <a:lnTo>
                  <a:pt x="3668014" y="5167312"/>
                </a:lnTo>
                <a:lnTo>
                  <a:pt x="0" y="5167312"/>
                </a:lnTo>
                <a:lnTo>
                  <a:pt x="2393879" y="952"/>
                </a:lnTo>
                <a:lnTo>
                  <a:pt x="2391664" y="952"/>
                </a:lnTo>
                <a:close/>
              </a:path>
            </a:pathLst>
          </a:custGeom>
        </p:spPr>
      </p:pic>
      <p:sp>
        <p:nvSpPr>
          <p:cNvPr id="11" name="Freeform: Shape 10">
            <a:extLst>
              <a:ext uri="{FF2B5EF4-FFF2-40B4-BE49-F238E27FC236}">
                <a16:creationId xmlns:a16="http://schemas.microsoft.com/office/drawing/2014/main" id="{581DAA37-DAFB-47C9-9EE7-11C030BEC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0688"/>
            <a:ext cx="8958061" cy="5167312"/>
          </a:xfrm>
          <a:custGeom>
            <a:avLst/>
            <a:gdLst>
              <a:gd name="connsiteX0" fmla="*/ 0 w 8958061"/>
              <a:gd name="connsiteY0" fmla="*/ 0 h 5167312"/>
              <a:gd name="connsiteX1" fmla="*/ 7885684 w 8958061"/>
              <a:gd name="connsiteY1" fmla="*/ 0 h 5167312"/>
              <a:gd name="connsiteX2" fmla="*/ 7884964 w 8958061"/>
              <a:gd name="connsiteY2" fmla="*/ 952 h 5167312"/>
              <a:gd name="connsiteX3" fmla="*/ 8958061 w 8958061"/>
              <a:gd name="connsiteY3" fmla="*/ 952 h 5167312"/>
              <a:gd name="connsiteX4" fmla="*/ 6564182 w 8958061"/>
              <a:gd name="connsiteY4" fmla="*/ 5167312 h 5167312"/>
              <a:gd name="connsiteX5" fmla="*/ 3026607 w 8958061"/>
              <a:gd name="connsiteY5" fmla="*/ 5167312 h 5167312"/>
              <a:gd name="connsiteX6" fmla="*/ 3026607 w 8958061"/>
              <a:gd name="connsiteY6" fmla="*/ 5166360 h 5167312"/>
              <a:gd name="connsiteX7" fmla="*/ 0 w 8958061"/>
              <a:gd name="connsiteY7" fmla="*/ 5166360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58061" h="5167312">
                <a:moveTo>
                  <a:pt x="0" y="0"/>
                </a:moveTo>
                <a:lnTo>
                  <a:pt x="7885684" y="0"/>
                </a:lnTo>
                <a:lnTo>
                  <a:pt x="7884964" y="952"/>
                </a:lnTo>
                <a:lnTo>
                  <a:pt x="8958061" y="952"/>
                </a:lnTo>
                <a:lnTo>
                  <a:pt x="6564182" y="5167312"/>
                </a:lnTo>
                <a:lnTo>
                  <a:pt x="3026607" y="5167312"/>
                </a:lnTo>
                <a:lnTo>
                  <a:pt x="3026607"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14B06FF2-8AE9-1849-A34E-A099E965AFFB}"/>
              </a:ext>
            </a:extLst>
          </p:cNvPr>
          <p:cNvSpPr>
            <a:spLocks noGrp="1"/>
          </p:cNvSpPr>
          <p:nvPr>
            <p:ph type="title"/>
          </p:nvPr>
        </p:nvSpPr>
        <p:spPr>
          <a:xfrm>
            <a:off x="841248" y="365759"/>
            <a:ext cx="7769352" cy="1325880"/>
          </a:xfrm>
        </p:spPr>
        <p:txBody>
          <a:bodyPr anchor="ctr">
            <a:normAutofit/>
          </a:bodyPr>
          <a:lstStyle/>
          <a:p>
            <a:r>
              <a:rPr lang="fr-FR" b="1">
                <a:ln w="0"/>
                <a:solidFill>
                  <a:schemeClr val="bg1"/>
                </a:solidFill>
                <a:effectLst>
                  <a:outerShdw blurRad="38100" dist="19050" dir="2700000" algn="tl" rotWithShape="0">
                    <a:schemeClr val="dk1">
                      <a:alpha val="40000"/>
                    </a:schemeClr>
                  </a:outerShdw>
                </a:effectLst>
              </a:rPr>
              <a:t>Conclusion</a:t>
            </a:r>
          </a:p>
        </p:txBody>
      </p:sp>
      <p:sp>
        <p:nvSpPr>
          <p:cNvPr id="13" name="Freeform: Shape 12">
            <a:extLst>
              <a:ext uri="{FF2B5EF4-FFF2-40B4-BE49-F238E27FC236}">
                <a16:creationId xmlns:a16="http://schemas.microsoft.com/office/drawing/2014/main" id="{F4CBD955-7E14-485C-919F-EC1D1B9BC2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5410" y="2"/>
            <a:ext cx="2986590" cy="1511301"/>
          </a:xfrm>
          <a:custGeom>
            <a:avLst/>
            <a:gdLst>
              <a:gd name="connsiteX0" fmla="*/ 697617 w 2986590"/>
              <a:gd name="connsiteY0" fmla="*/ 0 h 1511301"/>
              <a:gd name="connsiteX1" fmla="*/ 1096710 w 2986590"/>
              <a:gd name="connsiteY1" fmla="*/ 0 h 1511301"/>
              <a:gd name="connsiteX2" fmla="*/ 1191330 w 2986590"/>
              <a:gd name="connsiteY2" fmla="*/ 0 h 1511301"/>
              <a:gd name="connsiteX3" fmla="*/ 2986590 w 2986590"/>
              <a:gd name="connsiteY3" fmla="*/ 0 h 1511301"/>
              <a:gd name="connsiteX4" fmla="*/ 2986590 w 2986590"/>
              <a:gd name="connsiteY4" fmla="*/ 1511301 h 1511301"/>
              <a:gd name="connsiteX5" fmla="*/ 1191330 w 2986590"/>
              <a:gd name="connsiteY5" fmla="*/ 1511301 h 1511301"/>
              <a:gd name="connsiteX6" fmla="*/ 399093 w 2986590"/>
              <a:gd name="connsiteY6" fmla="*/ 1511301 h 1511301"/>
              <a:gd name="connsiteX7" fmla="*/ 0 w 2986590"/>
              <a:gd name="connsiteY7" fmla="*/ 1511301 h 151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6590" h="1511301">
                <a:moveTo>
                  <a:pt x="697617" y="0"/>
                </a:moveTo>
                <a:lnTo>
                  <a:pt x="1096710" y="0"/>
                </a:lnTo>
                <a:lnTo>
                  <a:pt x="1191330" y="0"/>
                </a:lnTo>
                <a:lnTo>
                  <a:pt x="2986590" y="0"/>
                </a:lnTo>
                <a:lnTo>
                  <a:pt x="2986590" y="1511301"/>
                </a:lnTo>
                <a:lnTo>
                  <a:pt x="1191330" y="1511301"/>
                </a:lnTo>
                <a:lnTo>
                  <a:pt x="399093" y="1511301"/>
                </a:lnTo>
                <a:lnTo>
                  <a:pt x="0" y="151130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Espace réservé du contenu 2">
            <a:extLst>
              <a:ext uri="{FF2B5EF4-FFF2-40B4-BE49-F238E27FC236}">
                <a16:creationId xmlns:a16="http://schemas.microsoft.com/office/drawing/2014/main" id="{767BAF4A-AF35-E14A-A460-2E49E4874E63}"/>
              </a:ext>
            </a:extLst>
          </p:cNvPr>
          <p:cNvSpPr>
            <a:spLocks noGrp="1"/>
          </p:cNvSpPr>
          <p:nvPr>
            <p:ph idx="1"/>
          </p:nvPr>
        </p:nvSpPr>
        <p:spPr>
          <a:xfrm>
            <a:off x="841248" y="2209800"/>
            <a:ext cx="5887479" cy="4010025"/>
          </a:xfrm>
        </p:spPr>
        <p:txBody>
          <a:bodyPr anchor="t">
            <a:normAutofit/>
          </a:bodyPr>
          <a:lstStyle/>
          <a:p>
            <a:pPr algn="just"/>
            <a:r>
              <a:rPr lang="fr-FR" sz="2000">
                <a:solidFill>
                  <a:srgbClr val="FFFFFF"/>
                </a:solidFill>
              </a:rPr>
              <a:t>On constate que les données prédites sont plutôt précises, plus particulièrement sur les 6 premières activités que nous avons recueilli en plus grande quantité chez les participants de l’étude.</a:t>
            </a:r>
          </a:p>
          <a:p>
            <a:pPr algn="just"/>
            <a:r>
              <a:rPr lang="fr-FR" sz="2000">
                <a:solidFill>
                  <a:srgbClr val="FFFFFF"/>
                </a:solidFill>
              </a:rPr>
              <a:t>La détection de ces activités avec seulement un téléphone peut permettre un suivi des personnes âgées par exemple par leurs proches afin d’être sûr que tout va bien. En allant plus loin avec des données comme celles-ci, on peut arriver à détecter des chutes et ainsi intervenir plus rapidement dans ces cas là avec l’envoi d’alertes lorsque cela se produit.</a:t>
            </a:r>
          </a:p>
          <a:p>
            <a:pPr marL="0" indent="0">
              <a:buNone/>
            </a:pPr>
            <a:endParaRPr lang="fr-FR" sz="2000">
              <a:solidFill>
                <a:srgbClr val="FFFFFF"/>
              </a:solidFill>
            </a:endParaRPr>
          </a:p>
          <a:p>
            <a:endParaRPr lang="fr-FR" sz="2000">
              <a:solidFill>
                <a:srgbClr val="FFFFFF"/>
              </a:solidFill>
            </a:endParaRPr>
          </a:p>
          <a:p>
            <a:endParaRPr lang="fr-FR" sz="2000">
              <a:solidFill>
                <a:srgbClr val="FFFFFF"/>
              </a:solidFill>
            </a:endParaRPr>
          </a:p>
        </p:txBody>
      </p:sp>
    </p:spTree>
    <p:extLst>
      <p:ext uri="{BB962C8B-B14F-4D97-AF65-F5344CB8AC3E}">
        <p14:creationId xmlns:p14="http://schemas.microsoft.com/office/powerpoint/2010/main" val="275669032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D8891B9-1D07-4D4F-8475-1FDDA552E623}"/>
              </a:ext>
            </a:extLst>
          </p:cNvPr>
          <p:cNvSpPr>
            <a:spLocks noGrp="1"/>
          </p:cNvSpPr>
          <p:nvPr>
            <p:ph idx="1"/>
          </p:nvPr>
        </p:nvSpPr>
        <p:spPr/>
        <p:txBody>
          <a:bodyPr vert="horz" lIns="91440" tIns="45720" rIns="91440" bIns="45720" rtlCol="0" anchor="t">
            <a:noAutofit/>
          </a:bodyPr>
          <a:lstStyle/>
          <a:p>
            <a:pPr marL="0" indent="0" algn="just">
              <a:buNone/>
            </a:pPr>
            <a:r>
              <a:rPr lang="fr-FR" sz="2000">
                <a:ea typeface="+mn-lt"/>
                <a:cs typeface="+mn-lt"/>
              </a:rPr>
              <a:t>Au cours des dernières années, les techniques de pointe en matière d'informatique et de détection du comportement humain ont contribué avec des idées nouvelles à résoudre les besoins des gens dans un large éventail de situations. Ces techniques ont été largement motivées par le besoin d'assistance spécialisée et l'amélioration de l'humain, tels que le suivi de la santé, le rétablissement des soins de santé et les opérations militaires. Activité humaine : La reconnaissance est un domaine de recherche actif pour la compréhension du comportement humain qui a été développé par expliquer les caractéristiques dérivées du mouvement. Dans ce projet, nous nous sommes intéressés par l'exploration d'un smartphone la reconnaissance de l'activité humaine pour comprendre les actions des gens et leur interaction avec l'environnement.  À titre d'exemple simple, le système peut être utilisé pour détecter la présence des personnes et l'activation pendant la journée. Il est possible de déduire les activités réalisées et les lieux indiqués sur la base des capteurs. En outre, ce système est capable de surveiller le temps de sommeil, d'assise et de marche pendant la journée. </a:t>
            </a:r>
            <a:endParaRPr lang="fr-FR" sz="2000">
              <a:cs typeface="Calibri"/>
            </a:endParaRPr>
          </a:p>
        </p:txBody>
      </p:sp>
      <p:sp>
        <p:nvSpPr>
          <p:cNvPr id="4" name="Titre 1">
            <a:extLst>
              <a:ext uri="{FF2B5EF4-FFF2-40B4-BE49-F238E27FC236}">
                <a16:creationId xmlns:a16="http://schemas.microsoft.com/office/drawing/2014/main" id="{32971FCA-4FFC-2B4B-8D86-B8C8A3E0E4EF}"/>
              </a:ext>
            </a:extLst>
          </p:cNvPr>
          <p:cNvSpPr>
            <a:spLocks noGrp="1"/>
          </p:cNvSpPr>
          <p:nvPr>
            <p:ph type="title"/>
          </p:nvPr>
        </p:nvSpPr>
        <p:spPr>
          <a:xfrm>
            <a:off x="0" y="365126"/>
            <a:ext cx="12192000" cy="816639"/>
          </a:xfrm>
          <a:gradFill>
            <a:gsLst>
              <a:gs pos="0">
                <a:srgbClr val="0070C0"/>
              </a:gs>
              <a:gs pos="100000">
                <a:srgbClr val="002060"/>
              </a:gs>
            </a:gsLst>
            <a:lin ang="10800000" scaled="1"/>
          </a:gradFill>
        </p:spPr>
        <p:txBody>
          <a:bodyPr>
            <a:normAutofit/>
          </a:bodyPr>
          <a:lstStyle/>
          <a:p>
            <a:pPr algn="ctr"/>
            <a:r>
              <a:rPr lang="fr-FR" b="1">
                <a:ln w="0"/>
                <a:solidFill>
                  <a:schemeClr val="bg1"/>
                </a:solidFill>
                <a:effectLst>
                  <a:outerShdw blurRad="38100" dist="19050" dir="2700000" algn="tl" rotWithShape="0">
                    <a:schemeClr val="dk1">
                      <a:alpha val="40000"/>
                    </a:schemeClr>
                  </a:outerShdw>
                </a:effectLst>
              </a:rPr>
              <a:t>Introduction</a:t>
            </a:r>
          </a:p>
        </p:txBody>
      </p:sp>
    </p:spTree>
    <p:extLst>
      <p:ext uri="{BB962C8B-B14F-4D97-AF65-F5344CB8AC3E}">
        <p14:creationId xmlns:p14="http://schemas.microsoft.com/office/powerpoint/2010/main" val="1921009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17CA71-1FD4-214C-B6C8-74DAB037DF1C}"/>
              </a:ext>
            </a:extLst>
          </p:cNvPr>
          <p:cNvSpPr>
            <a:spLocks noGrp="1"/>
          </p:cNvSpPr>
          <p:nvPr>
            <p:ph type="title"/>
          </p:nvPr>
        </p:nvSpPr>
        <p:spPr>
          <a:xfrm>
            <a:off x="648929" y="629266"/>
            <a:ext cx="3651467" cy="1676603"/>
          </a:xfrm>
        </p:spPr>
        <p:txBody>
          <a:bodyPr>
            <a:normAutofit/>
          </a:bodyPr>
          <a:lstStyle/>
          <a:p>
            <a:r>
              <a:rPr lang="fr-FR" b="1"/>
              <a:t>Sommaire</a:t>
            </a:r>
          </a:p>
        </p:txBody>
      </p:sp>
      <p:sp>
        <p:nvSpPr>
          <p:cNvPr id="3" name="Espace réservé du contenu 2">
            <a:extLst>
              <a:ext uri="{FF2B5EF4-FFF2-40B4-BE49-F238E27FC236}">
                <a16:creationId xmlns:a16="http://schemas.microsoft.com/office/drawing/2014/main" id="{4977EDA8-2397-1D43-A867-C14509FCE12F}"/>
              </a:ext>
            </a:extLst>
          </p:cNvPr>
          <p:cNvSpPr>
            <a:spLocks noGrp="1"/>
          </p:cNvSpPr>
          <p:nvPr>
            <p:ph idx="1"/>
          </p:nvPr>
        </p:nvSpPr>
        <p:spPr>
          <a:xfrm>
            <a:off x="648931" y="2438400"/>
            <a:ext cx="3651466" cy="3785419"/>
          </a:xfrm>
        </p:spPr>
        <p:txBody>
          <a:bodyPr vert="horz" lIns="91440" tIns="45720" rIns="91440" bIns="45720" rtlCol="0" anchor="t">
            <a:normAutofit/>
          </a:bodyPr>
          <a:lstStyle/>
          <a:p>
            <a:pPr marL="457200" indent="-457200">
              <a:buFont typeface="+mj-lt"/>
              <a:buAutoNum type="arabicPeriod"/>
            </a:pPr>
            <a:endParaRPr lang="fr-FR" sz="1800"/>
          </a:p>
          <a:p>
            <a:pPr marL="457200" indent="-457200">
              <a:buFont typeface="+mj-lt"/>
              <a:buAutoNum type="arabicPeriod"/>
            </a:pPr>
            <a:r>
              <a:rPr lang="fr-FR" sz="1800" dirty="0"/>
              <a:t>Contexte </a:t>
            </a:r>
          </a:p>
          <a:p>
            <a:pPr marL="457200" indent="-457200">
              <a:buFont typeface="+mj-lt"/>
              <a:buAutoNum type="arabicPeriod"/>
            </a:pPr>
            <a:r>
              <a:rPr lang="fr-FR" sz="1800" dirty="0"/>
              <a:t>Prétraitement des données</a:t>
            </a:r>
          </a:p>
          <a:p>
            <a:pPr marL="457200" indent="-457200">
              <a:buFont typeface="+mj-lt"/>
              <a:buAutoNum type="arabicPeriod"/>
            </a:pPr>
            <a:r>
              <a:rPr lang="fr-FR" sz="1800" dirty="0"/>
              <a:t>Analyse des données</a:t>
            </a:r>
            <a:endParaRPr lang="fr-FR" sz="1800" dirty="0">
              <a:cs typeface="Calibri"/>
            </a:endParaRPr>
          </a:p>
          <a:p>
            <a:pPr marL="457200" indent="-457200">
              <a:buFont typeface="+mj-lt"/>
              <a:buAutoNum type="arabicPeriod"/>
            </a:pPr>
            <a:r>
              <a:rPr lang="fr-FR" sz="1800" dirty="0"/>
              <a:t>Model 1 : </a:t>
            </a:r>
            <a:r>
              <a:rPr lang="fr-FR" sz="1800" dirty="0" err="1"/>
              <a:t>Decision</a:t>
            </a:r>
            <a:r>
              <a:rPr lang="fr-FR" sz="1800" dirty="0"/>
              <a:t> </a:t>
            </a:r>
            <a:r>
              <a:rPr lang="fr-FR" sz="1800" dirty="0" err="1"/>
              <a:t>Tree</a:t>
            </a:r>
            <a:endParaRPr lang="fr-FR" sz="1800" dirty="0" err="1">
              <a:cs typeface="Calibri"/>
            </a:endParaRPr>
          </a:p>
          <a:p>
            <a:pPr marL="457200" indent="-457200">
              <a:buFont typeface="+mj-lt"/>
              <a:buAutoNum type="arabicPeriod"/>
            </a:pPr>
            <a:r>
              <a:rPr lang="fr-FR" sz="1800" dirty="0"/>
              <a:t>Model 2 : </a:t>
            </a:r>
            <a:r>
              <a:rPr lang="fr-FR" sz="1800" dirty="0" err="1"/>
              <a:t>Random</a:t>
            </a:r>
            <a:r>
              <a:rPr lang="fr-FR" sz="1800" dirty="0"/>
              <a:t> Forest</a:t>
            </a:r>
            <a:endParaRPr lang="fr-FR" sz="1800" dirty="0">
              <a:cs typeface="Calibri"/>
            </a:endParaRPr>
          </a:p>
          <a:p>
            <a:pPr marL="457200" indent="-457200">
              <a:buFont typeface="+mj-lt"/>
              <a:buAutoNum type="arabicPeriod"/>
            </a:pPr>
            <a:r>
              <a:rPr lang="fr-FR" sz="1800" dirty="0"/>
              <a:t>Model 3 : SVM</a:t>
            </a:r>
            <a:endParaRPr lang="fr-FR" sz="1800" dirty="0">
              <a:cs typeface="Calibri"/>
            </a:endParaRPr>
          </a:p>
        </p:txBody>
      </p:sp>
      <p:pic>
        <p:nvPicPr>
          <p:cNvPr id="5" name="Picture 4">
            <a:extLst>
              <a:ext uri="{FF2B5EF4-FFF2-40B4-BE49-F238E27FC236}">
                <a16:creationId xmlns:a16="http://schemas.microsoft.com/office/drawing/2014/main" id="{CAE04EB5-98F5-4577-A372-C42CF722772D}"/>
              </a:ext>
            </a:extLst>
          </p:cNvPr>
          <p:cNvPicPr>
            <a:picLocks noChangeAspect="1"/>
          </p:cNvPicPr>
          <p:nvPr/>
        </p:nvPicPr>
        <p:blipFill rotWithShape="1">
          <a:blip r:embed="rId2"/>
          <a:srcRect t="9201" r="-2" b="-2"/>
          <a:stretch/>
        </p:blipFill>
        <p:spPr>
          <a:xfrm>
            <a:off x="4639056" y="10"/>
            <a:ext cx="7552944" cy="6857990"/>
          </a:xfrm>
          <a:prstGeom prst="rect">
            <a:avLst/>
          </a:prstGeom>
          <a:effectLst/>
        </p:spPr>
      </p:pic>
    </p:spTree>
    <p:extLst>
      <p:ext uri="{BB962C8B-B14F-4D97-AF65-F5344CB8AC3E}">
        <p14:creationId xmlns:p14="http://schemas.microsoft.com/office/powerpoint/2010/main" val="1771377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 avec coins arrondis en diagonale 5">
            <a:extLst>
              <a:ext uri="{FF2B5EF4-FFF2-40B4-BE49-F238E27FC236}">
                <a16:creationId xmlns:a16="http://schemas.microsoft.com/office/drawing/2014/main" id="{7E8C1B54-8C09-5E49-9A7A-10DBE9DF0DBE}"/>
              </a:ext>
            </a:extLst>
          </p:cNvPr>
          <p:cNvSpPr/>
          <p:nvPr/>
        </p:nvSpPr>
        <p:spPr>
          <a:xfrm>
            <a:off x="484096" y="501650"/>
            <a:ext cx="4743038" cy="5885426"/>
          </a:xfrm>
          <a:prstGeom prst="round2DiagRect">
            <a:avLst/>
          </a:prstGeom>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3AD3FA22-7B46-074A-8196-5AAEED3C3836}"/>
              </a:ext>
            </a:extLst>
          </p:cNvPr>
          <p:cNvSpPr>
            <a:spLocks noGrp="1"/>
          </p:cNvSpPr>
          <p:nvPr>
            <p:ph type="title"/>
          </p:nvPr>
        </p:nvSpPr>
        <p:spPr>
          <a:xfrm>
            <a:off x="1447850" y="1015933"/>
            <a:ext cx="2782696" cy="4795408"/>
          </a:xfrm>
        </p:spPr>
        <p:txBody>
          <a:bodyPr>
            <a:normAutofit/>
          </a:bodyPr>
          <a:lstStyle/>
          <a:p>
            <a:r>
              <a:rPr lang="fr-FR" b="1">
                <a:ln w="0"/>
                <a:solidFill>
                  <a:schemeClr val="bg1"/>
                </a:solidFill>
                <a:effectLst>
                  <a:outerShdw blurRad="38100" dist="19050" dir="2700000" algn="tl" rotWithShape="0">
                    <a:schemeClr val="dk1">
                      <a:alpha val="40000"/>
                    </a:schemeClr>
                  </a:outerShdw>
                </a:effectLst>
              </a:rPr>
              <a:t>1- Contexte</a:t>
            </a:r>
          </a:p>
        </p:txBody>
      </p:sp>
      <p:graphicFrame>
        <p:nvGraphicFramePr>
          <p:cNvPr id="5" name="Espace réservé du contenu 2">
            <a:extLst>
              <a:ext uri="{FF2B5EF4-FFF2-40B4-BE49-F238E27FC236}">
                <a16:creationId xmlns:a16="http://schemas.microsoft.com/office/drawing/2014/main" id="{C224315F-4EFB-42D8-88BF-61E1715E6916}"/>
              </a:ext>
            </a:extLst>
          </p:cNvPr>
          <p:cNvGraphicFramePr>
            <a:graphicFrameLocks noGrp="1"/>
          </p:cNvGraphicFramePr>
          <p:nvPr>
            <p:ph idx="1"/>
            <p:extLst>
              <p:ext uri="{D42A27DB-BD31-4B8C-83A1-F6EECF244321}">
                <p14:modId xmlns:p14="http://schemas.microsoft.com/office/powerpoint/2010/main" val="58235942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6238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B06FF2-8AE9-1849-A34E-A099E965AFFB}"/>
              </a:ext>
            </a:extLst>
          </p:cNvPr>
          <p:cNvSpPr>
            <a:spLocks noGrp="1"/>
          </p:cNvSpPr>
          <p:nvPr>
            <p:ph type="title"/>
          </p:nvPr>
        </p:nvSpPr>
        <p:spPr>
          <a:xfrm>
            <a:off x="655320" y="365125"/>
            <a:ext cx="5120114" cy="1692794"/>
          </a:xfrm>
        </p:spPr>
        <p:txBody>
          <a:bodyPr>
            <a:normAutofit/>
          </a:bodyPr>
          <a:lstStyle/>
          <a:p>
            <a:r>
              <a:rPr lang="fr-FR" b="1">
                <a:ln w="0"/>
                <a:effectLst>
                  <a:outerShdw blurRad="38100" dist="19050" dir="2700000" algn="tl" rotWithShape="0">
                    <a:schemeClr val="dk1">
                      <a:alpha val="40000"/>
                    </a:schemeClr>
                  </a:outerShdw>
                </a:effectLst>
              </a:rPr>
              <a:t>2 – Prétraitement des données</a:t>
            </a:r>
          </a:p>
        </p:txBody>
      </p:sp>
      <p:cxnSp>
        <p:nvCxnSpPr>
          <p:cNvPr id="10" name="Straight Arrow Connector 9">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Espace réservé du contenu 2">
            <a:extLst>
              <a:ext uri="{FF2B5EF4-FFF2-40B4-BE49-F238E27FC236}">
                <a16:creationId xmlns:a16="http://schemas.microsoft.com/office/drawing/2014/main" id="{767BAF4A-AF35-E14A-A460-2E49E4874E63}"/>
              </a:ext>
            </a:extLst>
          </p:cNvPr>
          <p:cNvSpPr>
            <a:spLocks noGrp="1"/>
          </p:cNvSpPr>
          <p:nvPr>
            <p:ph idx="1"/>
          </p:nvPr>
        </p:nvSpPr>
        <p:spPr>
          <a:xfrm>
            <a:off x="655321" y="2575034"/>
            <a:ext cx="5120113" cy="3462228"/>
          </a:xfrm>
        </p:spPr>
        <p:txBody>
          <a:bodyPr>
            <a:normAutofit/>
          </a:bodyPr>
          <a:lstStyle/>
          <a:p>
            <a:r>
              <a:rPr lang="fr-FR" sz="1800"/>
              <a:t>Création de fichiers CSV sur Excel regroupant les fichiers Text donnés.</a:t>
            </a:r>
          </a:p>
          <a:p>
            <a:r>
              <a:rPr lang="fr-FR" sz="1800"/>
              <a:t>Téléchargement des données sur le Notebook.</a:t>
            </a:r>
          </a:p>
          <a:p>
            <a:r>
              <a:rPr lang="fr-FR" sz="1800"/>
              <a:t>Transformation de la colonne Target en utilisant un dictionnaire. </a:t>
            </a:r>
          </a:p>
          <a:p>
            <a:r>
              <a:rPr lang="fr-FR" sz="1800"/>
              <a:t>Analyse de la répartition des données.</a:t>
            </a:r>
          </a:p>
          <a:p>
            <a:endParaRPr lang="fr-FR" sz="1800"/>
          </a:p>
          <a:p>
            <a:endParaRPr lang="fr-FR" sz="1800"/>
          </a:p>
        </p:txBody>
      </p:sp>
      <p:pic>
        <p:nvPicPr>
          <p:cNvPr id="5" name="Picture 4">
            <a:extLst>
              <a:ext uri="{FF2B5EF4-FFF2-40B4-BE49-F238E27FC236}">
                <a16:creationId xmlns:a16="http://schemas.microsoft.com/office/drawing/2014/main" id="{13B0D2B0-3695-4AAA-9848-5BFF27B03A85}"/>
              </a:ext>
            </a:extLst>
          </p:cNvPr>
          <p:cNvPicPr>
            <a:picLocks noChangeAspect="1"/>
          </p:cNvPicPr>
          <p:nvPr/>
        </p:nvPicPr>
        <p:blipFill rotWithShape="1">
          <a:blip r:embed="rId2"/>
          <a:srcRect l="11949" r="26604" b="-1"/>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1837592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FE3712-1875-9D45-8048-2BFD23E4D8CE}"/>
              </a:ext>
            </a:extLst>
          </p:cNvPr>
          <p:cNvSpPr>
            <a:spLocks noGrp="1"/>
          </p:cNvSpPr>
          <p:nvPr>
            <p:ph type="title"/>
          </p:nvPr>
        </p:nvSpPr>
        <p:spPr>
          <a:xfrm>
            <a:off x="0" y="365126"/>
            <a:ext cx="12192000" cy="816639"/>
          </a:xfrm>
          <a:gradFill>
            <a:gsLst>
              <a:gs pos="0">
                <a:srgbClr val="0070C0"/>
              </a:gs>
              <a:gs pos="100000">
                <a:srgbClr val="002060"/>
              </a:gs>
            </a:gsLst>
            <a:lin ang="10800000" scaled="1"/>
          </a:gradFill>
        </p:spPr>
        <p:txBody>
          <a:bodyPr/>
          <a:lstStyle/>
          <a:p>
            <a:pPr algn="ctr"/>
            <a:r>
              <a:rPr lang="fr-FR" b="1">
                <a:ln w="0"/>
                <a:solidFill>
                  <a:schemeClr val="bg1"/>
                </a:solidFill>
                <a:effectLst>
                  <a:outerShdw blurRad="38100" dist="19050" dir="2700000" algn="tl" rotWithShape="0">
                    <a:schemeClr val="dk1">
                      <a:alpha val="40000"/>
                    </a:schemeClr>
                  </a:outerShdw>
                </a:effectLst>
              </a:rPr>
              <a:t>3 – Analyse des données</a:t>
            </a:r>
          </a:p>
        </p:txBody>
      </p:sp>
      <p:sp>
        <p:nvSpPr>
          <p:cNvPr id="3" name="Espace réservé du contenu 2">
            <a:extLst>
              <a:ext uri="{FF2B5EF4-FFF2-40B4-BE49-F238E27FC236}">
                <a16:creationId xmlns:a16="http://schemas.microsoft.com/office/drawing/2014/main" id="{5F76728D-1763-B545-8F7A-1D4F5B02A4F0}"/>
              </a:ext>
            </a:extLst>
          </p:cNvPr>
          <p:cNvSpPr>
            <a:spLocks noGrp="1"/>
          </p:cNvSpPr>
          <p:nvPr>
            <p:ph idx="1"/>
          </p:nvPr>
        </p:nvSpPr>
        <p:spPr/>
        <p:txBody>
          <a:bodyPr/>
          <a:lstStyle/>
          <a:p>
            <a:r>
              <a:rPr lang="fr-FR"/>
              <a:t>Analyse de la distribution de la Target</a:t>
            </a:r>
          </a:p>
        </p:txBody>
      </p:sp>
      <p:pic>
        <p:nvPicPr>
          <p:cNvPr id="7" name="Image 6" descr="Une image contenant capture d’écran&#10;&#10;Description générée automatiquement">
            <a:extLst>
              <a:ext uri="{FF2B5EF4-FFF2-40B4-BE49-F238E27FC236}">
                <a16:creationId xmlns:a16="http://schemas.microsoft.com/office/drawing/2014/main" id="{5AECFE04-9B2F-AA41-8C8F-684BF1FBC9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8245" y="2831609"/>
            <a:ext cx="7026088" cy="3574522"/>
          </a:xfrm>
          <a:prstGeom prst="rect">
            <a:avLst/>
          </a:prstGeom>
        </p:spPr>
      </p:pic>
      <p:pic>
        <p:nvPicPr>
          <p:cNvPr id="4" name="Image 5">
            <a:extLst>
              <a:ext uri="{FF2B5EF4-FFF2-40B4-BE49-F238E27FC236}">
                <a16:creationId xmlns:a16="http://schemas.microsoft.com/office/drawing/2014/main" id="{65161E27-0494-4E7A-9CB4-6D666A52F502}"/>
              </a:ext>
            </a:extLst>
          </p:cNvPr>
          <p:cNvPicPr>
            <a:picLocks noChangeAspect="1"/>
          </p:cNvPicPr>
          <p:nvPr/>
        </p:nvPicPr>
        <p:blipFill>
          <a:blip r:embed="rId3"/>
          <a:stretch>
            <a:fillRect/>
          </a:stretch>
        </p:blipFill>
        <p:spPr>
          <a:xfrm>
            <a:off x="8040933" y="3429000"/>
            <a:ext cx="2743200" cy="2104103"/>
          </a:xfrm>
          <a:prstGeom prst="rect">
            <a:avLst/>
          </a:prstGeom>
        </p:spPr>
      </p:pic>
    </p:spTree>
    <p:extLst>
      <p:ext uri="{BB962C8B-B14F-4D97-AF65-F5344CB8AC3E}">
        <p14:creationId xmlns:p14="http://schemas.microsoft.com/office/powerpoint/2010/main" val="3238531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EA2E08-9E3F-6F4B-8975-2B4CEEEC8027}"/>
              </a:ext>
            </a:extLst>
          </p:cNvPr>
          <p:cNvSpPr>
            <a:spLocks noGrp="1"/>
          </p:cNvSpPr>
          <p:nvPr>
            <p:ph type="title"/>
          </p:nvPr>
        </p:nvSpPr>
        <p:spPr>
          <a:xfrm>
            <a:off x="0" y="433544"/>
            <a:ext cx="12192000" cy="813600"/>
          </a:xfrm>
          <a:gradFill flip="none" rotWithShape="1">
            <a:gsLst>
              <a:gs pos="0">
                <a:srgbClr val="0070C0"/>
              </a:gs>
              <a:gs pos="100000">
                <a:srgbClr val="002060"/>
              </a:gs>
            </a:gsLst>
            <a:lin ang="10800000" scaled="1"/>
            <a:tileRect/>
          </a:gradFill>
        </p:spPr>
        <p:txBody>
          <a:bodyPr vert="horz" lIns="91440" tIns="45720" rIns="91440" bIns="45720" rtlCol="0" anchor="ctr">
            <a:noAutofit/>
          </a:bodyPr>
          <a:lstStyle/>
          <a:p>
            <a:pPr algn="ctr"/>
            <a:r>
              <a:rPr lang="en-US" b="1" err="1">
                <a:ln w="0"/>
                <a:solidFill>
                  <a:schemeClr val="bg1"/>
                </a:solidFill>
                <a:effectLst>
                  <a:outerShdw blurRad="38100" dist="19050" dir="2700000" algn="tl" rotWithShape="0">
                    <a:schemeClr val="dk1">
                      <a:alpha val="40000"/>
                    </a:schemeClr>
                  </a:outerShdw>
                </a:effectLst>
              </a:rPr>
              <a:t>Analyse</a:t>
            </a:r>
            <a:r>
              <a:rPr lang="en-US" b="1">
                <a:ln w="0"/>
                <a:solidFill>
                  <a:schemeClr val="bg1"/>
                </a:solidFill>
                <a:effectLst>
                  <a:outerShdw blurRad="38100" dist="19050" dir="2700000" algn="tl" rotWithShape="0">
                    <a:schemeClr val="dk1">
                      <a:alpha val="40000"/>
                    </a:schemeClr>
                  </a:outerShdw>
                </a:effectLst>
              </a:rPr>
              <a:t> de </a:t>
            </a:r>
            <a:r>
              <a:rPr lang="en-US" b="1" err="1">
                <a:ln w="0"/>
                <a:solidFill>
                  <a:schemeClr val="bg1"/>
                </a:solidFill>
                <a:effectLst>
                  <a:outerShdw blurRad="38100" dist="19050" dir="2700000" algn="tl" rotWithShape="0">
                    <a:schemeClr val="dk1">
                      <a:alpha val="40000"/>
                    </a:schemeClr>
                  </a:outerShdw>
                </a:effectLst>
              </a:rPr>
              <a:t>l’activité</a:t>
            </a:r>
            <a:r>
              <a:rPr lang="en-US" b="1">
                <a:ln w="0"/>
                <a:solidFill>
                  <a:schemeClr val="bg1"/>
                </a:solidFill>
                <a:effectLst>
                  <a:outerShdw blurRad="38100" dist="19050" dir="2700000" algn="tl" rotWithShape="0">
                    <a:schemeClr val="dk1">
                      <a:alpha val="40000"/>
                    </a:schemeClr>
                  </a:outerShdw>
                </a:effectLst>
              </a:rPr>
              <a:t> des patients</a:t>
            </a:r>
          </a:p>
        </p:txBody>
      </p:sp>
      <p:pic>
        <p:nvPicPr>
          <p:cNvPr id="5" name="Espace réservé du contenu 4">
            <a:extLst>
              <a:ext uri="{FF2B5EF4-FFF2-40B4-BE49-F238E27FC236}">
                <a16:creationId xmlns:a16="http://schemas.microsoft.com/office/drawing/2014/main" id="{D91D6877-AD69-1F4B-9211-C188BD6DD678}"/>
              </a:ext>
            </a:extLst>
          </p:cNvPr>
          <p:cNvPicPr>
            <a:picLocks noGrp="1" noChangeAspect="1"/>
          </p:cNvPicPr>
          <p:nvPr>
            <p:ph idx="1"/>
          </p:nvPr>
        </p:nvPicPr>
        <p:blipFill>
          <a:blip r:embed="rId2"/>
          <a:stretch>
            <a:fillRect/>
          </a:stretch>
        </p:blipFill>
        <p:spPr>
          <a:xfrm>
            <a:off x="6379758" y="2760650"/>
            <a:ext cx="5455917" cy="1336699"/>
          </a:xfrm>
          <a:prstGeom prst="rect">
            <a:avLst/>
          </a:prstGeom>
        </p:spPr>
      </p:pic>
      <p:grpSp>
        <p:nvGrpSpPr>
          <p:cNvPr id="7" name="Groupe 6">
            <a:extLst>
              <a:ext uri="{FF2B5EF4-FFF2-40B4-BE49-F238E27FC236}">
                <a16:creationId xmlns:a16="http://schemas.microsoft.com/office/drawing/2014/main" id="{1AF60EA7-5A2B-8344-AEB6-EFD5D60D439E}"/>
              </a:ext>
            </a:extLst>
          </p:cNvPr>
          <p:cNvGrpSpPr/>
          <p:nvPr/>
        </p:nvGrpSpPr>
        <p:grpSpPr>
          <a:xfrm>
            <a:off x="291010" y="2596836"/>
            <a:ext cx="5455917" cy="2883257"/>
            <a:chOff x="291010" y="2596836"/>
            <a:chExt cx="5455917" cy="2883257"/>
          </a:xfrm>
        </p:grpSpPr>
        <p:pic>
          <p:nvPicPr>
            <p:cNvPr id="4" name="Image 3" descr="Une image contenant texte, carte&#10;&#10;Description générée automatiquement">
              <a:extLst>
                <a:ext uri="{FF2B5EF4-FFF2-40B4-BE49-F238E27FC236}">
                  <a16:creationId xmlns:a16="http://schemas.microsoft.com/office/drawing/2014/main" id="{6DDD051E-1ACC-CF40-A60D-E960F6C21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10" y="2596836"/>
              <a:ext cx="5455917" cy="2236926"/>
            </a:xfrm>
            <a:prstGeom prst="rect">
              <a:avLst/>
            </a:prstGeom>
          </p:spPr>
        </p:pic>
        <p:sp>
          <p:nvSpPr>
            <p:cNvPr id="6" name="ZoneTexte 5">
              <a:extLst>
                <a:ext uri="{FF2B5EF4-FFF2-40B4-BE49-F238E27FC236}">
                  <a16:creationId xmlns:a16="http://schemas.microsoft.com/office/drawing/2014/main" id="{3D0062F8-5994-A94D-B3FD-3C521312A97C}"/>
                </a:ext>
              </a:extLst>
            </p:cNvPr>
            <p:cNvSpPr txBox="1"/>
            <p:nvPr/>
          </p:nvSpPr>
          <p:spPr>
            <a:xfrm>
              <a:off x="546351" y="4833762"/>
              <a:ext cx="4981613" cy="646331"/>
            </a:xfrm>
            <a:prstGeom prst="rect">
              <a:avLst/>
            </a:prstGeom>
            <a:noFill/>
          </p:spPr>
          <p:txBody>
            <a:bodyPr wrap="square" rtlCol="0">
              <a:spAutoFit/>
            </a:bodyPr>
            <a:lstStyle/>
            <a:p>
              <a:r>
                <a:rPr lang="fr-FR"/>
                <a:t>On constate que la plupart du temps, les volontaires sont dans des activités non mobiles.</a:t>
              </a:r>
            </a:p>
          </p:txBody>
        </p:sp>
      </p:grpSp>
      <p:sp>
        <p:nvSpPr>
          <p:cNvPr id="11" name="ZoneTexte 10">
            <a:extLst>
              <a:ext uri="{FF2B5EF4-FFF2-40B4-BE49-F238E27FC236}">
                <a16:creationId xmlns:a16="http://schemas.microsoft.com/office/drawing/2014/main" id="{44615079-C72C-4B46-8957-363D7448BDD9}"/>
              </a:ext>
            </a:extLst>
          </p:cNvPr>
          <p:cNvSpPr txBox="1"/>
          <p:nvPr/>
        </p:nvSpPr>
        <p:spPr>
          <a:xfrm>
            <a:off x="6379758" y="4833761"/>
            <a:ext cx="4981613" cy="646331"/>
          </a:xfrm>
          <a:prstGeom prst="rect">
            <a:avLst/>
          </a:prstGeom>
          <a:noFill/>
        </p:spPr>
        <p:txBody>
          <a:bodyPr wrap="square" rtlCol="0">
            <a:spAutoFit/>
          </a:bodyPr>
          <a:lstStyle/>
          <a:p>
            <a:r>
              <a:rPr lang="fr-FR"/>
              <a:t>Ceci se confirme avec les graphiques ci-dessus qui témoignent une plus forte activité au repos.</a:t>
            </a:r>
          </a:p>
        </p:txBody>
      </p:sp>
    </p:spTree>
    <p:extLst>
      <p:ext uri="{BB962C8B-B14F-4D97-AF65-F5344CB8AC3E}">
        <p14:creationId xmlns:p14="http://schemas.microsoft.com/office/powerpoint/2010/main" val="863036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34508E-245C-6B4E-A96D-FAFFB3BA3500}"/>
              </a:ext>
            </a:extLst>
          </p:cNvPr>
          <p:cNvSpPr>
            <a:spLocks noGrp="1"/>
          </p:cNvSpPr>
          <p:nvPr>
            <p:ph type="title"/>
          </p:nvPr>
        </p:nvSpPr>
        <p:spPr>
          <a:xfrm>
            <a:off x="0" y="1662510"/>
            <a:ext cx="4414747" cy="1522103"/>
          </a:xfrm>
        </p:spPr>
        <p:txBody>
          <a:bodyPr anchor="b">
            <a:normAutofit/>
          </a:bodyPr>
          <a:lstStyle/>
          <a:p>
            <a:r>
              <a:rPr lang="fr-FR" sz="3200" b="1"/>
              <a:t>Analyse de la vitesse dans les escaliers</a:t>
            </a:r>
            <a:br>
              <a:rPr lang="fr-FR" sz="4000"/>
            </a:br>
            <a:r>
              <a:rPr lang="fr-FR" sz="2000" i="1"/>
              <a:t>Les patients descendent en général plus vite qu’ils ne montent les escaliers.</a:t>
            </a:r>
            <a:endParaRPr lang="fr-FR" sz="4000" i="1"/>
          </a:p>
        </p:txBody>
      </p:sp>
      <p:pic>
        <p:nvPicPr>
          <p:cNvPr id="9" name="Espace réservé du contenu 8">
            <a:extLst>
              <a:ext uri="{FF2B5EF4-FFF2-40B4-BE49-F238E27FC236}">
                <a16:creationId xmlns:a16="http://schemas.microsoft.com/office/drawing/2014/main" id="{313A2C12-E05E-9E4E-A004-54713AA87E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421" y="3540364"/>
            <a:ext cx="8414952" cy="3018764"/>
          </a:xfrm>
        </p:spPr>
      </p:pic>
      <p:pic>
        <p:nvPicPr>
          <p:cNvPr id="12" name="Image 11" descr="Une image contenant capture d’écran&#10;&#10;Description générée automatiquement">
            <a:extLst>
              <a:ext uri="{FF2B5EF4-FFF2-40B4-BE49-F238E27FC236}">
                <a16:creationId xmlns:a16="http://schemas.microsoft.com/office/drawing/2014/main" id="{95AD451A-E16C-4C4D-B6F6-2095AF674C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5191" y="263016"/>
            <a:ext cx="7436365" cy="3165984"/>
          </a:xfrm>
          <a:prstGeom prst="rect">
            <a:avLst/>
          </a:prstGeom>
        </p:spPr>
      </p:pic>
    </p:spTree>
    <p:extLst>
      <p:ext uri="{BB962C8B-B14F-4D97-AF65-F5344CB8AC3E}">
        <p14:creationId xmlns:p14="http://schemas.microsoft.com/office/powerpoint/2010/main" val="2473291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718A92-F119-4F1B-B36E-737A5267ECAA}"/>
              </a:ext>
            </a:extLst>
          </p:cNvPr>
          <p:cNvSpPr>
            <a:spLocks noGrp="1"/>
          </p:cNvSpPr>
          <p:nvPr>
            <p:ph type="title"/>
          </p:nvPr>
        </p:nvSpPr>
        <p:spPr>
          <a:xfrm>
            <a:off x="0" y="518311"/>
            <a:ext cx="12192000" cy="951942"/>
          </a:xfrm>
          <a:gradFill>
            <a:gsLst>
              <a:gs pos="0">
                <a:srgbClr val="0070C0"/>
              </a:gs>
              <a:gs pos="100000">
                <a:srgbClr val="002060"/>
              </a:gs>
            </a:gsLst>
            <a:lin ang="10800000" scaled="1"/>
          </a:gradFill>
        </p:spPr>
        <p:txBody>
          <a:bodyPr>
            <a:normAutofit/>
          </a:bodyPr>
          <a:lstStyle/>
          <a:p>
            <a:pPr algn="ctr"/>
            <a:r>
              <a:rPr lang="fr-FR" sz="3600" b="1">
                <a:ln w="0"/>
                <a:solidFill>
                  <a:schemeClr val="bg1"/>
                </a:solidFill>
                <a:effectLst>
                  <a:outerShdw blurRad="38100" dist="19050" dir="2700000" algn="tl" rotWithShape="0">
                    <a:schemeClr val="dk1">
                      <a:alpha val="40000"/>
                    </a:schemeClr>
                  </a:outerShdw>
                </a:effectLst>
              </a:rPr>
              <a:t>Existe-t-il un style de marche unique pour chaque participant ?</a:t>
            </a:r>
          </a:p>
        </p:txBody>
      </p:sp>
      <p:pic>
        <p:nvPicPr>
          <p:cNvPr id="4" name="Image 4" descr="Une image contenant texte, carte&#10;&#10;Description générée avec un niveau de confiance très élevé">
            <a:extLst>
              <a:ext uri="{FF2B5EF4-FFF2-40B4-BE49-F238E27FC236}">
                <a16:creationId xmlns:a16="http://schemas.microsoft.com/office/drawing/2014/main" id="{2B11F0FD-5826-4D9F-81E6-2AB07A8C4A99}"/>
              </a:ext>
            </a:extLst>
          </p:cNvPr>
          <p:cNvPicPr>
            <a:picLocks noChangeAspect="1"/>
          </p:cNvPicPr>
          <p:nvPr/>
        </p:nvPicPr>
        <p:blipFill>
          <a:blip r:embed="rId2"/>
          <a:stretch>
            <a:fillRect/>
          </a:stretch>
        </p:blipFill>
        <p:spPr>
          <a:xfrm>
            <a:off x="1251244" y="1816979"/>
            <a:ext cx="9252188" cy="3543875"/>
          </a:xfrm>
          <a:prstGeom prst="rect">
            <a:avLst/>
          </a:prstGeom>
        </p:spPr>
      </p:pic>
      <p:sp>
        <p:nvSpPr>
          <p:cNvPr id="6" name="ZoneTexte 5">
            <a:extLst>
              <a:ext uri="{FF2B5EF4-FFF2-40B4-BE49-F238E27FC236}">
                <a16:creationId xmlns:a16="http://schemas.microsoft.com/office/drawing/2014/main" id="{AF7D0772-7D85-46C8-AC99-9AA140389672}"/>
              </a:ext>
            </a:extLst>
          </p:cNvPr>
          <p:cNvSpPr txBox="1"/>
          <p:nvPr/>
        </p:nvSpPr>
        <p:spPr>
          <a:xfrm>
            <a:off x="1144307" y="5727054"/>
            <a:ext cx="94660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i="1"/>
              <a:t>Chaque participant a un style de marche différent, ce qui rend l’expérience encore plus intéressante</a:t>
            </a:r>
          </a:p>
        </p:txBody>
      </p:sp>
    </p:spTree>
    <p:extLst>
      <p:ext uri="{BB962C8B-B14F-4D97-AF65-F5344CB8AC3E}">
        <p14:creationId xmlns:p14="http://schemas.microsoft.com/office/powerpoint/2010/main" val="3578107973"/>
      </p:ext>
    </p:extLst>
  </p:cSld>
  <p:clrMapOvr>
    <a:masterClrMapping/>
  </p:clrMapOvr>
</p:sld>
</file>

<file path=ppt/theme/theme1.xml><?xml version="1.0" encoding="utf-8"?>
<a:theme xmlns:a="http://schemas.openxmlformats.org/drawingml/2006/main" name="Thème Office">
  <a:themeElements>
    <a:clrScheme name="Thème Offic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TotalTime>0</TotalTime>
  <Words>785</Words>
  <Application>Microsoft Macintosh PowerPoint</Application>
  <PresentationFormat>Grand écran</PresentationFormat>
  <Paragraphs>55</Paragraphs>
  <Slides>14</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14</vt:i4>
      </vt:variant>
    </vt:vector>
  </HeadingPairs>
  <TitlesOfParts>
    <vt:vector size="18" baseType="lpstr">
      <vt:lpstr>Arial</vt:lpstr>
      <vt:lpstr>Calibri</vt:lpstr>
      <vt:lpstr>Calibri Light</vt:lpstr>
      <vt:lpstr>Thème Office</vt:lpstr>
      <vt:lpstr>ESILV - Python For Data Analysis - Devoir 2020</vt:lpstr>
      <vt:lpstr>Introduction</vt:lpstr>
      <vt:lpstr>Sommaire</vt:lpstr>
      <vt:lpstr>1- Contexte</vt:lpstr>
      <vt:lpstr>2 – Prétraitement des données</vt:lpstr>
      <vt:lpstr>3 – Analyse des données</vt:lpstr>
      <vt:lpstr>Analyse de l’activité des patients</vt:lpstr>
      <vt:lpstr>Analyse de la vitesse dans les escaliers Les patients descendent en général plus vite qu’ils ne montent les escaliers.</vt:lpstr>
      <vt:lpstr>Existe-t-il un style de marche unique pour chaque participant ?</vt:lpstr>
      <vt:lpstr>Modèle 1 : Decision Tree</vt:lpstr>
      <vt:lpstr>Modèle 3 : Random Forest</vt:lpstr>
      <vt:lpstr>Modèle 4 : SVM</vt:lpstr>
      <vt:lpstr>Comparaison des modèles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ESILV - Python For Data Analysis - Devoir 2020</dc:title>
  <dc:creator>AMAR Ruben</dc:creator>
  <cp:lastModifiedBy>AMAR Nathan</cp:lastModifiedBy>
  <cp:revision>19</cp:revision>
  <dcterms:created xsi:type="dcterms:W3CDTF">2020-01-27T14:07:13Z</dcterms:created>
  <dcterms:modified xsi:type="dcterms:W3CDTF">2020-01-29T17:44:25Z</dcterms:modified>
</cp:coreProperties>
</file>